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60" r:id="rId4"/>
    <p:sldId id="258" r:id="rId5"/>
    <p:sldId id="259" r:id="rId6"/>
    <p:sldId id="261" r:id="rId7"/>
    <p:sldId id="262" r:id="rId8"/>
    <p:sldId id="263" r:id="rId9"/>
    <p:sldId id="265" r:id="rId10"/>
    <p:sldId id="266" r:id="rId11"/>
    <p:sldId id="270" r:id="rId12"/>
    <p:sldId id="271" r:id="rId13"/>
    <p:sldId id="273" r:id="rId14"/>
    <p:sldId id="272" r:id="rId15"/>
    <p:sldId id="274" r:id="rId16"/>
    <p:sldId id="268" r:id="rId17"/>
    <p:sldId id="275"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6" d="100"/>
          <a:sy n="116" d="100"/>
        </p:scale>
        <p:origin x="3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92F8AFF2-2DF1-4EC7-B5C7-6FFE61827372}" type="datetimeFigureOut">
              <a:rPr lang="pl-PL" smtClean="0"/>
              <a:t>2021-04-20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B37C280-DAAA-46FD-99A6-51335D950BC5}" type="slidenum">
              <a:rPr lang="pl-PL" smtClean="0"/>
              <a:t>‹#›</a:t>
            </a:fld>
            <a:endParaRPr lang="pl-PL"/>
          </a:p>
        </p:txBody>
      </p:sp>
    </p:spTree>
    <p:extLst>
      <p:ext uri="{BB962C8B-B14F-4D97-AF65-F5344CB8AC3E}">
        <p14:creationId xmlns:p14="http://schemas.microsoft.com/office/powerpoint/2010/main" val="36704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92F8AFF2-2DF1-4EC7-B5C7-6FFE61827372}" type="datetimeFigureOut">
              <a:rPr lang="pl-PL" smtClean="0"/>
              <a:t>2021-04-20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B37C280-DAAA-46FD-99A6-51335D950BC5}" type="slidenum">
              <a:rPr lang="pl-PL" smtClean="0"/>
              <a:t>‹#›</a:t>
            </a:fld>
            <a:endParaRPr lang="pl-PL"/>
          </a:p>
        </p:txBody>
      </p:sp>
    </p:spTree>
    <p:extLst>
      <p:ext uri="{BB962C8B-B14F-4D97-AF65-F5344CB8AC3E}">
        <p14:creationId xmlns:p14="http://schemas.microsoft.com/office/powerpoint/2010/main" val="71873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92F8AFF2-2DF1-4EC7-B5C7-6FFE61827372}" type="datetimeFigureOut">
              <a:rPr lang="pl-PL" smtClean="0"/>
              <a:t>2021-04-20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B37C280-DAAA-46FD-99A6-51335D950BC5}"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53421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92F8AFF2-2DF1-4EC7-B5C7-6FFE61827372}" type="datetimeFigureOut">
              <a:rPr lang="pl-PL" smtClean="0"/>
              <a:t>2021-04-20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B37C280-DAAA-46FD-99A6-51335D950BC5}" type="slidenum">
              <a:rPr lang="pl-PL" smtClean="0"/>
              <a:t>‹#›</a:t>
            </a:fld>
            <a:endParaRPr lang="pl-PL"/>
          </a:p>
        </p:txBody>
      </p:sp>
    </p:spTree>
    <p:extLst>
      <p:ext uri="{BB962C8B-B14F-4D97-AF65-F5344CB8AC3E}">
        <p14:creationId xmlns:p14="http://schemas.microsoft.com/office/powerpoint/2010/main" val="322577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92F8AFF2-2DF1-4EC7-B5C7-6FFE61827372}" type="datetimeFigureOut">
              <a:rPr lang="pl-PL" smtClean="0"/>
              <a:t>2021-04-20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B37C280-DAAA-46FD-99A6-51335D950BC5}"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5129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92F8AFF2-2DF1-4EC7-B5C7-6FFE61827372}" type="datetimeFigureOut">
              <a:rPr lang="pl-PL" smtClean="0"/>
              <a:t>2021-04-20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B37C280-DAAA-46FD-99A6-51335D950BC5}" type="slidenum">
              <a:rPr lang="pl-PL" smtClean="0"/>
              <a:t>‹#›</a:t>
            </a:fld>
            <a:endParaRPr lang="pl-PL"/>
          </a:p>
        </p:txBody>
      </p:sp>
    </p:spTree>
    <p:extLst>
      <p:ext uri="{BB962C8B-B14F-4D97-AF65-F5344CB8AC3E}">
        <p14:creationId xmlns:p14="http://schemas.microsoft.com/office/powerpoint/2010/main" val="821600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92F8AFF2-2DF1-4EC7-B5C7-6FFE61827372}" type="datetimeFigureOut">
              <a:rPr lang="pl-PL" smtClean="0"/>
              <a:t>2021-04-20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B37C280-DAAA-46FD-99A6-51335D950BC5}" type="slidenum">
              <a:rPr lang="pl-PL" smtClean="0"/>
              <a:t>‹#›</a:t>
            </a:fld>
            <a:endParaRPr lang="pl-PL"/>
          </a:p>
        </p:txBody>
      </p:sp>
    </p:spTree>
    <p:extLst>
      <p:ext uri="{BB962C8B-B14F-4D97-AF65-F5344CB8AC3E}">
        <p14:creationId xmlns:p14="http://schemas.microsoft.com/office/powerpoint/2010/main" val="1264524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92F8AFF2-2DF1-4EC7-B5C7-6FFE61827372}" type="datetimeFigureOut">
              <a:rPr lang="pl-PL" smtClean="0"/>
              <a:t>2021-04-20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B37C280-DAAA-46FD-99A6-51335D950BC5}" type="slidenum">
              <a:rPr lang="pl-PL" smtClean="0"/>
              <a:t>‹#›</a:t>
            </a:fld>
            <a:endParaRPr lang="pl-PL"/>
          </a:p>
        </p:txBody>
      </p:sp>
    </p:spTree>
    <p:extLst>
      <p:ext uri="{BB962C8B-B14F-4D97-AF65-F5344CB8AC3E}">
        <p14:creationId xmlns:p14="http://schemas.microsoft.com/office/powerpoint/2010/main" val="56394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92F8AFF2-2DF1-4EC7-B5C7-6FFE61827372}" type="datetimeFigureOut">
              <a:rPr lang="pl-PL" smtClean="0"/>
              <a:t>2021-04-20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B37C280-DAAA-46FD-99A6-51335D950BC5}" type="slidenum">
              <a:rPr lang="pl-PL" smtClean="0"/>
              <a:t>‹#›</a:t>
            </a:fld>
            <a:endParaRPr lang="pl-PL"/>
          </a:p>
        </p:txBody>
      </p:sp>
    </p:spTree>
    <p:extLst>
      <p:ext uri="{BB962C8B-B14F-4D97-AF65-F5344CB8AC3E}">
        <p14:creationId xmlns:p14="http://schemas.microsoft.com/office/powerpoint/2010/main" val="325586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92F8AFF2-2DF1-4EC7-B5C7-6FFE61827372}" type="datetimeFigureOut">
              <a:rPr lang="pl-PL" smtClean="0"/>
              <a:t>2021-04-20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B37C280-DAAA-46FD-99A6-51335D950BC5}" type="slidenum">
              <a:rPr lang="pl-PL" smtClean="0"/>
              <a:t>‹#›</a:t>
            </a:fld>
            <a:endParaRPr lang="pl-PL"/>
          </a:p>
        </p:txBody>
      </p:sp>
    </p:spTree>
    <p:extLst>
      <p:ext uri="{BB962C8B-B14F-4D97-AF65-F5344CB8AC3E}">
        <p14:creationId xmlns:p14="http://schemas.microsoft.com/office/powerpoint/2010/main" val="150795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92F8AFF2-2DF1-4EC7-B5C7-6FFE61827372}" type="datetimeFigureOut">
              <a:rPr lang="pl-PL" smtClean="0"/>
              <a:t>2021-04-20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B37C280-DAAA-46FD-99A6-51335D950BC5}" type="slidenum">
              <a:rPr lang="pl-PL" smtClean="0"/>
              <a:t>‹#›</a:t>
            </a:fld>
            <a:endParaRPr lang="pl-PL"/>
          </a:p>
        </p:txBody>
      </p:sp>
    </p:spTree>
    <p:extLst>
      <p:ext uri="{BB962C8B-B14F-4D97-AF65-F5344CB8AC3E}">
        <p14:creationId xmlns:p14="http://schemas.microsoft.com/office/powerpoint/2010/main" val="80499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92F8AFF2-2DF1-4EC7-B5C7-6FFE61827372}" type="datetimeFigureOut">
              <a:rPr lang="pl-PL" smtClean="0"/>
              <a:t>2021-04-20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B37C280-DAAA-46FD-99A6-51335D950BC5}" type="slidenum">
              <a:rPr lang="pl-PL" smtClean="0"/>
              <a:t>‹#›</a:t>
            </a:fld>
            <a:endParaRPr lang="pl-PL"/>
          </a:p>
        </p:txBody>
      </p:sp>
    </p:spTree>
    <p:extLst>
      <p:ext uri="{BB962C8B-B14F-4D97-AF65-F5344CB8AC3E}">
        <p14:creationId xmlns:p14="http://schemas.microsoft.com/office/powerpoint/2010/main" val="1059082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92F8AFF2-2DF1-4EC7-B5C7-6FFE61827372}" type="datetimeFigureOut">
              <a:rPr lang="pl-PL" smtClean="0"/>
              <a:t>2021-04-20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B37C280-DAAA-46FD-99A6-51335D950BC5}" type="slidenum">
              <a:rPr lang="pl-PL" smtClean="0"/>
              <a:t>‹#›</a:t>
            </a:fld>
            <a:endParaRPr lang="pl-PL"/>
          </a:p>
        </p:txBody>
      </p:sp>
    </p:spTree>
    <p:extLst>
      <p:ext uri="{BB962C8B-B14F-4D97-AF65-F5344CB8AC3E}">
        <p14:creationId xmlns:p14="http://schemas.microsoft.com/office/powerpoint/2010/main" val="212357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8AFF2-2DF1-4EC7-B5C7-6FFE61827372}" type="datetimeFigureOut">
              <a:rPr lang="pl-PL" smtClean="0"/>
              <a:t>2021-04-20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B37C280-DAAA-46FD-99A6-51335D950BC5}" type="slidenum">
              <a:rPr lang="pl-PL" smtClean="0"/>
              <a:t>‹#›</a:t>
            </a:fld>
            <a:endParaRPr lang="pl-PL"/>
          </a:p>
        </p:txBody>
      </p:sp>
    </p:spTree>
    <p:extLst>
      <p:ext uri="{BB962C8B-B14F-4D97-AF65-F5344CB8AC3E}">
        <p14:creationId xmlns:p14="http://schemas.microsoft.com/office/powerpoint/2010/main" val="152373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92F8AFF2-2DF1-4EC7-B5C7-6FFE61827372}" type="datetimeFigureOut">
              <a:rPr lang="pl-PL" smtClean="0"/>
              <a:t>2021-04-20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B37C280-DAAA-46FD-99A6-51335D950BC5}" type="slidenum">
              <a:rPr lang="pl-PL" smtClean="0"/>
              <a:t>‹#›</a:t>
            </a:fld>
            <a:endParaRPr lang="pl-PL"/>
          </a:p>
        </p:txBody>
      </p:sp>
    </p:spTree>
    <p:extLst>
      <p:ext uri="{BB962C8B-B14F-4D97-AF65-F5344CB8AC3E}">
        <p14:creationId xmlns:p14="http://schemas.microsoft.com/office/powerpoint/2010/main" val="2359327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92F8AFF2-2DF1-4EC7-B5C7-6FFE61827372}" type="datetimeFigureOut">
              <a:rPr lang="pl-PL" smtClean="0"/>
              <a:t>2021-04-20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B37C280-DAAA-46FD-99A6-51335D950BC5}" type="slidenum">
              <a:rPr lang="pl-PL" smtClean="0"/>
              <a:t>‹#›</a:t>
            </a:fld>
            <a:endParaRPr lang="pl-PL"/>
          </a:p>
        </p:txBody>
      </p:sp>
    </p:spTree>
    <p:extLst>
      <p:ext uri="{BB962C8B-B14F-4D97-AF65-F5344CB8AC3E}">
        <p14:creationId xmlns:p14="http://schemas.microsoft.com/office/powerpoint/2010/main" val="231821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F8AFF2-2DF1-4EC7-B5C7-6FFE61827372}" type="datetimeFigureOut">
              <a:rPr lang="pl-PL" smtClean="0"/>
              <a:t>2021-04-20</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37C280-DAAA-46FD-99A6-51335D950BC5}" type="slidenum">
              <a:rPr lang="pl-PL" smtClean="0"/>
              <a:t>‹#›</a:t>
            </a:fld>
            <a:endParaRPr lang="pl-PL"/>
          </a:p>
        </p:txBody>
      </p:sp>
    </p:spTree>
    <p:extLst>
      <p:ext uri="{BB962C8B-B14F-4D97-AF65-F5344CB8AC3E}">
        <p14:creationId xmlns:p14="http://schemas.microsoft.com/office/powerpoint/2010/main" val="394911442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usgs.gov/special-topic/water-science-school/science/cykl-hydrologiczny-water-cycle-polish?qt-science_center_objects=0#qt-science_center_objects" TargetMode="External"/><Relationship Id="rId2" Type="http://schemas.openxmlformats.org/officeDocument/2006/relationships/hyperlink" Target="https://www.youtube.com/watch?v=EXfEySFqfyQ&amp;t=2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2450689"/>
            <a:ext cx="6862510" cy="1273031"/>
          </a:xfrm>
        </p:spPr>
        <p:txBody>
          <a:bodyPr/>
          <a:lstStyle/>
          <a:p>
            <a:r>
              <a:rPr lang="pl-PL" sz="4000" dirty="0" smtClean="0">
                <a:solidFill>
                  <a:schemeClr val="tx1"/>
                </a:solidFill>
                <a:latin typeface="Cambria" panose="02040503050406030204" pitchFamily="18" charset="0"/>
              </a:rPr>
              <a:t>WODA KRĄŻY WOKÓŁ NAS</a:t>
            </a:r>
            <a:r>
              <a:rPr lang="pl-PL" sz="3200" dirty="0" smtClean="0">
                <a:latin typeface="Cambria" panose="02040503050406030204" pitchFamily="18" charset="0"/>
              </a:rPr>
              <a:t/>
            </a:r>
            <a:br>
              <a:rPr lang="pl-PL" sz="3200" dirty="0" smtClean="0">
                <a:latin typeface="Cambria" panose="02040503050406030204" pitchFamily="18" charset="0"/>
              </a:rPr>
            </a:br>
            <a:endParaRPr lang="pl-PL" sz="3200" dirty="0">
              <a:latin typeface="Cambria" panose="02040503050406030204" pitchFamily="18" charset="0"/>
            </a:endParaRPr>
          </a:p>
        </p:txBody>
      </p:sp>
      <p:sp>
        <p:nvSpPr>
          <p:cNvPr id="3" name="Podtytuł 2"/>
          <p:cNvSpPr>
            <a:spLocks noGrp="1"/>
          </p:cNvSpPr>
          <p:nvPr>
            <p:ph type="subTitle" idx="1"/>
          </p:nvPr>
        </p:nvSpPr>
        <p:spPr>
          <a:xfrm>
            <a:off x="308592" y="5878311"/>
            <a:ext cx="9228201" cy="1645920"/>
          </a:xfrm>
        </p:spPr>
        <p:txBody>
          <a:bodyPr/>
          <a:lstStyle/>
          <a:p>
            <a:r>
              <a:rPr lang="pl-PL" sz="1600" b="1" cap="none" dirty="0" smtClean="0">
                <a:solidFill>
                  <a:schemeClr val="tx1"/>
                </a:solidFill>
                <a:latin typeface="Cambria" panose="02040503050406030204" pitchFamily="18" charset="0"/>
              </a:rPr>
              <a:t>Miejskie Przedsiębiorstwo </a:t>
            </a:r>
            <a:r>
              <a:rPr lang="pl-PL" sz="1600" b="1" cap="none" dirty="0">
                <a:solidFill>
                  <a:schemeClr val="tx1"/>
                </a:solidFill>
                <a:latin typeface="Cambria" panose="02040503050406030204" pitchFamily="18" charset="0"/>
              </a:rPr>
              <a:t>G</a:t>
            </a:r>
            <a:r>
              <a:rPr lang="pl-PL" sz="1600" b="1" cap="none" dirty="0" smtClean="0">
                <a:solidFill>
                  <a:schemeClr val="tx1"/>
                </a:solidFill>
                <a:latin typeface="Cambria" panose="02040503050406030204" pitchFamily="18" charset="0"/>
              </a:rPr>
              <a:t>ospodarki </a:t>
            </a:r>
            <a:r>
              <a:rPr lang="pl-PL" sz="1600" b="1" cap="none" dirty="0">
                <a:solidFill>
                  <a:schemeClr val="tx1"/>
                </a:solidFill>
                <a:latin typeface="Cambria" panose="02040503050406030204" pitchFamily="18" charset="0"/>
              </a:rPr>
              <a:t>K</a:t>
            </a:r>
            <a:r>
              <a:rPr lang="pl-PL" sz="1600" b="1" cap="none" dirty="0" smtClean="0">
                <a:solidFill>
                  <a:schemeClr val="tx1"/>
                </a:solidFill>
                <a:latin typeface="Cambria" panose="02040503050406030204" pitchFamily="18" charset="0"/>
              </a:rPr>
              <a:t>omunalnej sp. z o.o. w </a:t>
            </a:r>
            <a:r>
              <a:rPr lang="pl-PL" sz="1600" b="1" cap="none" dirty="0">
                <a:solidFill>
                  <a:schemeClr val="tx1"/>
                </a:solidFill>
                <a:latin typeface="Cambria" panose="02040503050406030204" pitchFamily="18" charset="0"/>
              </a:rPr>
              <a:t>C</a:t>
            </a:r>
            <a:r>
              <a:rPr lang="pl-PL" sz="1600" b="1" cap="none" dirty="0" smtClean="0">
                <a:solidFill>
                  <a:schemeClr val="tx1"/>
                </a:solidFill>
                <a:latin typeface="Cambria" panose="02040503050406030204" pitchFamily="18" charset="0"/>
              </a:rPr>
              <a:t>hełmie</a:t>
            </a:r>
          </a:p>
          <a:p>
            <a:endParaRPr lang="pl-PL" dirty="0">
              <a:solidFill>
                <a:schemeClr val="tx1"/>
              </a:solidFill>
            </a:endParaRP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872" y="5619721"/>
            <a:ext cx="568802" cy="815283"/>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0484" y="1179173"/>
            <a:ext cx="4003098" cy="4003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8046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1440" y="717310"/>
            <a:ext cx="9672060" cy="5189546"/>
          </a:xfrm>
        </p:spPr>
        <p:txBody>
          <a:bodyPr>
            <a:normAutofit/>
          </a:bodyPr>
          <a:lstStyle/>
          <a:p>
            <a:pPr algn="ctr">
              <a:buFont typeface="Wingdings" panose="05000000000000000000" pitchFamily="2" charset="2"/>
              <a:buChar char="v"/>
            </a:pPr>
            <a:r>
              <a:rPr lang="pl-PL" sz="2000" dirty="0">
                <a:solidFill>
                  <a:schemeClr val="tx1"/>
                </a:solidFill>
                <a:latin typeface="Cambria" panose="02040503050406030204" pitchFamily="18" charset="0"/>
              </a:rPr>
              <a:t>Na terenie naszego </a:t>
            </a:r>
            <a:r>
              <a:rPr lang="pl-PL" sz="2000" dirty="0" smtClean="0">
                <a:solidFill>
                  <a:schemeClr val="tx1"/>
                </a:solidFill>
                <a:latin typeface="Cambria" panose="02040503050406030204" pitchFamily="18" charset="0"/>
              </a:rPr>
              <a:t>miasta </a:t>
            </a:r>
            <a:r>
              <a:rPr lang="pl-PL" sz="2000" dirty="0">
                <a:solidFill>
                  <a:schemeClr val="tx1"/>
                </a:solidFill>
                <a:latin typeface="Cambria" panose="02040503050406030204" pitchFamily="18" charset="0"/>
              </a:rPr>
              <a:t>woda pobierana jest z 2 ujęć podziemnych: </a:t>
            </a:r>
            <a:endParaRPr lang="pl-PL" sz="2000" dirty="0" smtClean="0">
              <a:solidFill>
                <a:schemeClr val="tx1"/>
              </a:solidFill>
              <a:latin typeface="Cambria" panose="02040503050406030204" pitchFamily="18" charset="0"/>
            </a:endParaRPr>
          </a:p>
          <a:p>
            <a:pPr marL="0" indent="0" algn="ctr">
              <a:buNone/>
            </a:pPr>
            <a:r>
              <a:rPr lang="pl-PL" dirty="0" smtClean="0">
                <a:latin typeface="Cambria" panose="02040503050406030204" pitchFamily="18" charset="0"/>
              </a:rPr>
              <a:t>„</a:t>
            </a:r>
            <a:r>
              <a:rPr lang="pl-PL" sz="2400" b="1" dirty="0" smtClean="0">
                <a:latin typeface="Cambria" panose="02040503050406030204" pitchFamily="18" charset="0"/>
              </a:rPr>
              <a:t>Bariera” </a:t>
            </a:r>
            <a:r>
              <a:rPr lang="pl-PL" sz="2400" dirty="0" smtClean="0">
                <a:latin typeface="Cambria" panose="02040503050406030204" pitchFamily="18" charset="0"/>
              </a:rPr>
              <a:t>oraz „</a:t>
            </a:r>
            <a:r>
              <a:rPr lang="pl-PL" sz="2400" b="1" dirty="0" err="1" smtClean="0">
                <a:latin typeface="Cambria" panose="02040503050406030204" pitchFamily="18" charset="0"/>
              </a:rPr>
              <a:t>Trubaków</a:t>
            </a:r>
            <a:r>
              <a:rPr lang="pl-PL" b="1" dirty="0" smtClean="0">
                <a:latin typeface="Cambria" panose="02040503050406030204" pitchFamily="18" charset="0"/>
              </a:rPr>
              <a:t>”</a:t>
            </a:r>
          </a:p>
          <a:p>
            <a:pPr marL="0" indent="0">
              <a:buNone/>
            </a:pPr>
            <a:endParaRPr lang="pl-PL" dirty="0">
              <a:latin typeface="Cambria" panose="02040503050406030204" pitchFamily="18" charset="0"/>
            </a:endParaRP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061" y="2362415"/>
            <a:ext cx="5575663" cy="3717109"/>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6391" y="2362415"/>
            <a:ext cx="5555392" cy="3703594"/>
          </a:xfrm>
          <a:prstGeom prst="rect">
            <a:avLst/>
          </a:prstGeom>
        </p:spPr>
      </p:pic>
    </p:spTree>
    <p:extLst>
      <p:ext uri="{BB962C8B-B14F-4D97-AF65-F5344CB8AC3E}">
        <p14:creationId xmlns:p14="http://schemas.microsoft.com/office/powerpoint/2010/main" val="1750498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978310" y="1143000"/>
            <a:ext cx="8825658" cy="4129216"/>
          </a:xfrm>
        </p:spPr>
        <p:txBody>
          <a:bodyPr/>
          <a:lstStyle/>
          <a:p>
            <a:pPr algn="ctr"/>
            <a:r>
              <a:rPr lang="pl-PL" sz="2000" dirty="0" smtClean="0">
                <a:solidFill>
                  <a:schemeClr val="tx1"/>
                </a:solidFill>
                <a:latin typeface="Cambria" panose="02040503050406030204" pitchFamily="18" charset="0"/>
              </a:rPr>
              <a:t/>
            </a:r>
            <a:br>
              <a:rPr lang="pl-PL" sz="2000" dirty="0" smtClean="0">
                <a:solidFill>
                  <a:schemeClr val="tx1"/>
                </a:solidFill>
                <a:latin typeface="Cambria" panose="02040503050406030204" pitchFamily="18" charset="0"/>
              </a:rPr>
            </a:br>
            <a:r>
              <a:rPr lang="pl-PL" sz="2000" dirty="0">
                <a:solidFill>
                  <a:schemeClr val="tx1"/>
                </a:solidFill>
                <a:latin typeface="Cambria" panose="02040503050406030204" pitchFamily="18" charset="0"/>
              </a:rPr>
              <a:t/>
            </a:r>
            <a:br>
              <a:rPr lang="pl-PL" sz="2000" dirty="0">
                <a:solidFill>
                  <a:schemeClr val="tx1"/>
                </a:solidFill>
                <a:latin typeface="Cambria" panose="02040503050406030204" pitchFamily="18" charset="0"/>
              </a:rPr>
            </a:br>
            <a:r>
              <a:rPr lang="pl-PL" sz="2000" dirty="0" smtClean="0">
                <a:solidFill>
                  <a:schemeClr val="tx1"/>
                </a:solidFill>
                <a:latin typeface="Cambria" panose="02040503050406030204" pitchFamily="18" charset="0"/>
              </a:rPr>
              <a:t/>
            </a:r>
            <a:br>
              <a:rPr lang="pl-PL" sz="2000" dirty="0" smtClean="0">
                <a:solidFill>
                  <a:schemeClr val="tx1"/>
                </a:solidFill>
                <a:latin typeface="Cambria" panose="02040503050406030204" pitchFamily="18" charset="0"/>
              </a:rPr>
            </a:br>
            <a:r>
              <a:rPr lang="pl-PL" sz="2000" dirty="0">
                <a:solidFill>
                  <a:schemeClr val="tx1"/>
                </a:solidFill>
                <a:latin typeface="Cambria" panose="02040503050406030204" pitchFamily="18" charset="0"/>
              </a:rPr>
              <a:t/>
            </a:r>
            <a:br>
              <a:rPr lang="pl-PL" sz="2000" dirty="0">
                <a:solidFill>
                  <a:schemeClr val="tx1"/>
                </a:solidFill>
                <a:latin typeface="Cambria" panose="02040503050406030204" pitchFamily="18" charset="0"/>
              </a:rPr>
            </a:br>
            <a:r>
              <a:rPr lang="pl-PL" sz="2000" dirty="0" smtClean="0">
                <a:solidFill>
                  <a:schemeClr val="tx1"/>
                </a:solidFill>
                <a:latin typeface="Cambria" panose="02040503050406030204" pitchFamily="18" charset="0"/>
              </a:rPr>
              <a:t/>
            </a:r>
            <a:br>
              <a:rPr lang="pl-PL" sz="2000" dirty="0" smtClean="0">
                <a:solidFill>
                  <a:schemeClr val="tx1"/>
                </a:solidFill>
                <a:latin typeface="Cambria" panose="02040503050406030204" pitchFamily="18" charset="0"/>
              </a:rPr>
            </a:br>
            <a:r>
              <a:rPr lang="pl-PL" sz="2800" dirty="0" smtClean="0">
                <a:solidFill>
                  <a:schemeClr val="tx1"/>
                </a:solidFill>
                <a:latin typeface="Cambria" panose="02040503050406030204" pitchFamily="18" charset="0"/>
                <a:sym typeface="Wingdings" panose="05000000000000000000" pitchFamily="2" charset="2"/>
              </a:rPr>
              <a:t> </a:t>
            </a:r>
            <a:r>
              <a:rPr lang="pl-PL" sz="2800" dirty="0" smtClean="0">
                <a:solidFill>
                  <a:schemeClr val="tx1"/>
                </a:solidFill>
                <a:latin typeface="Cambria" panose="02040503050406030204" pitchFamily="18" charset="0"/>
              </a:rPr>
              <a:t>Ujęcie „</a:t>
            </a:r>
            <a:r>
              <a:rPr lang="pl-PL" sz="2800" b="1" dirty="0" smtClean="0">
                <a:solidFill>
                  <a:schemeClr val="tx1"/>
                </a:solidFill>
                <a:latin typeface="Cambria" panose="02040503050406030204" pitchFamily="18" charset="0"/>
              </a:rPr>
              <a:t>BARIERA</a:t>
            </a:r>
            <a:r>
              <a:rPr lang="pl-PL" sz="2800" dirty="0">
                <a:solidFill>
                  <a:schemeClr val="tx1"/>
                </a:solidFill>
                <a:latin typeface="Cambria" panose="02040503050406030204" pitchFamily="18" charset="0"/>
              </a:rPr>
              <a:t>”, </a:t>
            </a:r>
            <a:r>
              <a:rPr lang="pl-PL" sz="2800" dirty="0" smtClean="0">
                <a:solidFill>
                  <a:schemeClr val="tx1"/>
                </a:solidFill>
                <a:latin typeface="Cambria" panose="02040503050406030204" pitchFamily="18" charset="0"/>
              </a:rPr>
              <a:t>zlokalizowane jest </a:t>
            </a:r>
            <a:r>
              <a:rPr lang="pl-PL" sz="2800" dirty="0">
                <a:solidFill>
                  <a:schemeClr val="tx1"/>
                </a:solidFill>
                <a:latin typeface="Cambria" panose="02040503050406030204" pitchFamily="18" charset="0"/>
              </a:rPr>
              <a:t>na terenie kopalni kredy </a:t>
            </a:r>
            <a:r>
              <a:rPr lang="pl-PL" sz="2800" dirty="0" smtClean="0">
                <a:solidFill>
                  <a:schemeClr val="tx1"/>
                </a:solidFill>
                <a:latin typeface="Cambria" panose="02040503050406030204" pitchFamily="18" charset="0"/>
              </a:rPr>
              <a:t>Cemex Polska Sp. z o.o., składa się z 15 </a:t>
            </a:r>
            <a:r>
              <a:rPr lang="pl-PL" sz="2800" dirty="0">
                <a:solidFill>
                  <a:schemeClr val="tx1"/>
                </a:solidFill>
                <a:latin typeface="Cambria" panose="02040503050406030204" pitchFamily="18" charset="0"/>
              </a:rPr>
              <a:t>studni o głębokości </a:t>
            </a:r>
            <a:r>
              <a:rPr lang="pl-PL" sz="2800" dirty="0" smtClean="0">
                <a:solidFill>
                  <a:schemeClr val="tx1"/>
                </a:solidFill>
                <a:latin typeface="Cambria" panose="02040503050406030204" pitchFamily="18" charset="0"/>
              </a:rPr>
              <a:t>około 100 m.,</a:t>
            </a:r>
            <a:br>
              <a:rPr lang="pl-PL" sz="2800" dirty="0" smtClean="0">
                <a:solidFill>
                  <a:schemeClr val="tx1"/>
                </a:solidFill>
                <a:latin typeface="Cambria" panose="02040503050406030204" pitchFamily="18" charset="0"/>
              </a:rPr>
            </a:br>
            <a:r>
              <a:rPr lang="pl-PL" sz="2800" dirty="0">
                <a:solidFill>
                  <a:schemeClr val="tx1"/>
                </a:solidFill>
                <a:latin typeface="Cambria" panose="02040503050406030204" pitchFamily="18" charset="0"/>
              </a:rPr>
              <a:t/>
            </a:r>
            <a:br>
              <a:rPr lang="pl-PL" sz="2800" dirty="0">
                <a:solidFill>
                  <a:schemeClr val="tx1"/>
                </a:solidFill>
                <a:latin typeface="Cambria" panose="02040503050406030204" pitchFamily="18" charset="0"/>
              </a:rPr>
            </a:br>
            <a:r>
              <a:rPr lang="pl-PL" sz="2800" dirty="0">
                <a:solidFill>
                  <a:schemeClr val="tx1"/>
                </a:solidFill>
                <a:latin typeface="Cambria" panose="02040503050406030204" pitchFamily="18" charset="0"/>
                <a:sym typeface="Wingdings" panose="05000000000000000000" pitchFamily="2" charset="2"/>
              </a:rPr>
              <a:t> </a:t>
            </a:r>
            <a:r>
              <a:rPr lang="pl-PL" sz="2800" dirty="0" smtClean="0">
                <a:solidFill>
                  <a:schemeClr val="tx1"/>
                </a:solidFill>
                <a:latin typeface="Cambria" panose="02040503050406030204" pitchFamily="18" charset="0"/>
              </a:rPr>
              <a:t>Ujęcie „</a:t>
            </a:r>
            <a:r>
              <a:rPr lang="pl-PL" sz="2800" b="1" dirty="0" smtClean="0">
                <a:solidFill>
                  <a:schemeClr val="tx1"/>
                </a:solidFill>
                <a:latin typeface="Cambria" panose="02040503050406030204" pitchFamily="18" charset="0"/>
              </a:rPr>
              <a:t>TRUBAKÓW</a:t>
            </a:r>
            <a:r>
              <a:rPr lang="pl-PL" sz="2800" dirty="0">
                <a:solidFill>
                  <a:schemeClr val="tx1"/>
                </a:solidFill>
                <a:latin typeface="Cambria" panose="02040503050406030204" pitchFamily="18" charset="0"/>
              </a:rPr>
              <a:t>” </a:t>
            </a:r>
            <a:r>
              <a:rPr lang="pl-PL" sz="2800" dirty="0" smtClean="0">
                <a:solidFill>
                  <a:schemeClr val="tx1"/>
                </a:solidFill>
                <a:latin typeface="Cambria" panose="02040503050406030204" pitchFamily="18" charset="0"/>
              </a:rPr>
              <a:t>zlokalizowane jest przy </a:t>
            </a:r>
            <a:r>
              <a:rPr lang="pl-PL" sz="2800" dirty="0">
                <a:solidFill>
                  <a:schemeClr val="tx1"/>
                </a:solidFill>
                <a:latin typeface="Cambria" panose="02040503050406030204" pitchFamily="18" charset="0"/>
              </a:rPr>
              <a:t>ul. </a:t>
            </a:r>
            <a:r>
              <a:rPr lang="pl-PL" sz="2800" dirty="0" err="1" smtClean="0">
                <a:solidFill>
                  <a:schemeClr val="tx1"/>
                </a:solidFill>
                <a:latin typeface="Cambria" panose="02040503050406030204" pitchFamily="18" charset="0"/>
              </a:rPr>
              <a:t>Nadtorowej</a:t>
            </a:r>
            <a:r>
              <a:rPr lang="pl-PL" sz="2800" dirty="0" smtClean="0">
                <a:solidFill>
                  <a:schemeClr val="tx1"/>
                </a:solidFill>
                <a:latin typeface="Cambria" panose="02040503050406030204" pitchFamily="18" charset="0"/>
              </a:rPr>
              <a:t>, składa się z 9 </a:t>
            </a:r>
            <a:r>
              <a:rPr lang="pl-PL" sz="2800" dirty="0">
                <a:solidFill>
                  <a:schemeClr val="tx1"/>
                </a:solidFill>
                <a:latin typeface="Cambria" panose="02040503050406030204" pitchFamily="18" charset="0"/>
              </a:rPr>
              <a:t>studni o głębokości </a:t>
            </a:r>
            <a:r>
              <a:rPr lang="pl-PL" sz="2800" dirty="0" smtClean="0">
                <a:solidFill>
                  <a:schemeClr val="tx1"/>
                </a:solidFill>
                <a:latin typeface="Cambria" panose="02040503050406030204" pitchFamily="18" charset="0"/>
              </a:rPr>
              <a:t>około 60-120 m</a:t>
            </a:r>
            <a:r>
              <a:rPr lang="pl-PL" sz="2800" dirty="0">
                <a:solidFill>
                  <a:schemeClr val="tx1"/>
                </a:solidFill>
                <a:latin typeface="Cambria" panose="02040503050406030204" pitchFamily="18" charset="0"/>
              </a:rPr>
              <a:t>.</a:t>
            </a:r>
            <a:r>
              <a:rPr lang="pl-PL" sz="2000" dirty="0">
                <a:latin typeface="Cambria" panose="02040503050406030204" pitchFamily="18" charset="0"/>
              </a:rPr>
              <a:t/>
            </a:r>
            <a:br>
              <a:rPr lang="pl-PL" sz="2000" dirty="0">
                <a:latin typeface="Cambria" panose="02040503050406030204" pitchFamily="18" charset="0"/>
              </a:rPr>
            </a:br>
            <a:r>
              <a:rPr lang="pl-PL" sz="2000" dirty="0" smtClean="0">
                <a:latin typeface="Cambria" panose="02040503050406030204" pitchFamily="18" charset="0"/>
              </a:rPr>
              <a:t/>
            </a:r>
            <a:br>
              <a:rPr lang="pl-PL" sz="2000" dirty="0" smtClean="0">
                <a:latin typeface="Cambria" panose="02040503050406030204" pitchFamily="18" charset="0"/>
              </a:rPr>
            </a:br>
            <a:endParaRPr lang="pl-PL" sz="2000" dirty="0"/>
          </a:p>
        </p:txBody>
      </p:sp>
    </p:spTree>
    <p:extLst>
      <p:ext uri="{BB962C8B-B14F-4D97-AF65-F5344CB8AC3E}">
        <p14:creationId xmlns:p14="http://schemas.microsoft.com/office/powerpoint/2010/main" val="4155457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61748" y="749643"/>
            <a:ext cx="8946541" cy="5305168"/>
          </a:xfrm>
        </p:spPr>
        <p:txBody>
          <a:bodyPr>
            <a:normAutofit fontScale="85000" lnSpcReduction="20000"/>
          </a:bodyPr>
          <a:lstStyle/>
          <a:p>
            <a:pPr marL="0" indent="0" algn="ctr">
              <a:lnSpc>
                <a:spcPct val="120000"/>
              </a:lnSpc>
              <a:buNone/>
            </a:pPr>
            <a:r>
              <a:rPr lang="pl-PL" sz="2400" dirty="0">
                <a:solidFill>
                  <a:schemeClr val="tx1"/>
                </a:solidFill>
                <a:latin typeface="Cambria" panose="02040503050406030204" pitchFamily="18" charset="0"/>
                <a:sym typeface="Wingdings" panose="05000000000000000000" pitchFamily="2" charset="2"/>
              </a:rPr>
              <a:t> </a:t>
            </a:r>
            <a:r>
              <a:rPr lang="pl-PL" sz="2400" dirty="0" smtClean="0">
                <a:solidFill>
                  <a:schemeClr val="tx1"/>
                </a:solidFill>
                <a:latin typeface="Cambria" panose="02040503050406030204" pitchFamily="18" charset="0"/>
              </a:rPr>
              <a:t>Cała podróż wody rozpoczyna </a:t>
            </a:r>
            <a:r>
              <a:rPr lang="pl-PL" sz="2400" dirty="0">
                <a:solidFill>
                  <a:schemeClr val="tx1"/>
                </a:solidFill>
                <a:latin typeface="Cambria" panose="02040503050406030204" pitchFamily="18" charset="0"/>
              </a:rPr>
              <a:t>się w Zakładzie </a:t>
            </a:r>
            <a:r>
              <a:rPr lang="pl-PL" sz="2400" dirty="0" smtClean="0">
                <a:solidFill>
                  <a:schemeClr val="tx1"/>
                </a:solidFill>
                <a:latin typeface="Cambria" panose="02040503050406030204" pitchFamily="18" charset="0"/>
              </a:rPr>
              <a:t>Uzdatniania.</a:t>
            </a:r>
          </a:p>
          <a:p>
            <a:pPr marL="0" indent="0" algn="ctr">
              <a:lnSpc>
                <a:spcPct val="120000"/>
              </a:lnSpc>
              <a:buNone/>
            </a:pPr>
            <a:r>
              <a:rPr lang="pl-PL" sz="2400" dirty="0">
                <a:solidFill>
                  <a:schemeClr val="tx1"/>
                </a:solidFill>
                <a:latin typeface="Cambria" panose="02040503050406030204" pitchFamily="18" charset="0"/>
                <a:sym typeface="Wingdings" panose="05000000000000000000" pitchFamily="2" charset="2"/>
              </a:rPr>
              <a:t> </a:t>
            </a:r>
            <a:r>
              <a:rPr lang="pl-PL" sz="2400" dirty="0" smtClean="0">
                <a:solidFill>
                  <a:schemeClr val="tx1"/>
                </a:solidFill>
                <a:latin typeface="Cambria" panose="02040503050406030204" pitchFamily="18" charset="0"/>
              </a:rPr>
              <a:t>Zostaje ona poddana </a:t>
            </a:r>
            <a:r>
              <a:rPr lang="pl-PL" sz="2400" dirty="0">
                <a:solidFill>
                  <a:schemeClr val="tx1"/>
                </a:solidFill>
                <a:latin typeface="Cambria" panose="02040503050406030204" pitchFamily="18" charset="0"/>
              </a:rPr>
              <a:t>wieloetapowemu procesowi uzdatniania, oczyszczania i filtracji. Na początku oddzielane są większe zanieczyszczenia np. drobinki piasku</a:t>
            </a:r>
            <a:r>
              <a:rPr lang="pl-PL" sz="2400" dirty="0" smtClean="0">
                <a:solidFill>
                  <a:schemeClr val="tx1"/>
                </a:solidFill>
                <a:latin typeface="Cambria" panose="02040503050406030204" pitchFamily="18" charset="0"/>
              </a:rPr>
              <a:t>.</a:t>
            </a:r>
          </a:p>
          <a:p>
            <a:pPr marL="0" indent="0" algn="ctr">
              <a:lnSpc>
                <a:spcPct val="120000"/>
              </a:lnSpc>
              <a:buNone/>
            </a:pPr>
            <a:r>
              <a:rPr lang="pl-PL" sz="2400" dirty="0" smtClean="0">
                <a:solidFill>
                  <a:schemeClr val="tx1"/>
                </a:solidFill>
                <a:latin typeface="Cambria" panose="02040503050406030204" pitchFamily="18" charset="0"/>
                <a:sym typeface="Wingdings" panose="05000000000000000000" pitchFamily="2" charset="2"/>
              </a:rPr>
              <a:t> </a:t>
            </a:r>
            <a:r>
              <a:rPr lang="pl-PL" sz="2400" dirty="0" smtClean="0">
                <a:solidFill>
                  <a:schemeClr val="tx1"/>
                </a:solidFill>
                <a:latin typeface="Cambria" panose="02040503050406030204" pitchFamily="18" charset="0"/>
              </a:rPr>
              <a:t>Następnie </a:t>
            </a:r>
            <a:r>
              <a:rPr lang="pl-PL" sz="2400" dirty="0">
                <a:solidFill>
                  <a:schemeClr val="tx1"/>
                </a:solidFill>
                <a:latin typeface="Cambria" panose="02040503050406030204" pitchFamily="18" charset="0"/>
              </a:rPr>
              <a:t>woda jest oczyszczana z bakterii i drobnoustrojów, usuwane są z niej też </a:t>
            </a:r>
            <a:r>
              <a:rPr lang="pl-PL" sz="2400" dirty="0" smtClean="0">
                <a:solidFill>
                  <a:schemeClr val="tx1"/>
                </a:solidFill>
                <a:latin typeface="Cambria" panose="02040503050406030204" pitchFamily="18" charset="0"/>
              </a:rPr>
              <a:t>niepożądane </a:t>
            </a:r>
            <a:r>
              <a:rPr lang="pl-PL" sz="2400" dirty="0">
                <a:solidFill>
                  <a:schemeClr val="tx1"/>
                </a:solidFill>
                <a:latin typeface="Cambria" panose="02040503050406030204" pitchFamily="18" charset="0"/>
              </a:rPr>
              <a:t>związki chemiczne. A to wszystko robimy po to, żeby </a:t>
            </a:r>
            <a:r>
              <a:rPr lang="pl-PL" sz="2400" dirty="0" smtClean="0">
                <a:solidFill>
                  <a:schemeClr val="tx1"/>
                </a:solidFill>
                <a:latin typeface="Cambria" panose="02040503050406030204" pitchFamily="18" charset="0"/>
              </a:rPr>
              <a:t>woda była:</a:t>
            </a:r>
            <a:r>
              <a:rPr lang="pl-PL" dirty="0">
                <a:solidFill>
                  <a:schemeClr val="tx1"/>
                </a:solidFill>
                <a:latin typeface="Cambria" panose="02040503050406030204" pitchFamily="18" charset="0"/>
              </a:rPr>
              <a:t/>
            </a:r>
            <a:br>
              <a:rPr lang="pl-PL" dirty="0">
                <a:solidFill>
                  <a:schemeClr val="tx1"/>
                </a:solidFill>
                <a:latin typeface="Cambria" panose="02040503050406030204" pitchFamily="18" charset="0"/>
              </a:rPr>
            </a:br>
            <a:endParaRPr lang="pl-PL" dirty="0" smtClean="0">
              <a:solidFill>
                <a:schemeClr val="tx1"/>
              </a:solidFill>
              <a:latin typeface="Cambria" panose="02040503050406030204" pitchFamily="18" charset="0"/>
            </a:endParaRPr>
          </a:p>
          <a:p>
            <a:pPr marL="0" indent="0" algn="ctr">
              <a:lnSpc>
                <a:spcPct val="170000"/>
              </a:lnSpc>
              <a:buNone/>
            </a:pPr>
            <a:r>
              <a:rPr lang="pl-PL" sz="2600" dirty="0" smtClean="0">
                <a:solidFill>
                  <a:srgbClr val="0070C0"/>
                </a:solidFill>
                <a:latin typeface="Cambria" panose="02040503050406030204" pitchFamily="18" charset="0"/>
                <a:sym typeface="Wingdings" panose="05000000000000000000" pitchFamily="2" charset="2"/>
              </a:rPr>
              <a:t></a:t>
            </a:r>
            <a:r>
              <a:rPr lang="pl-PL" sz="2600" dirty="0" smtClean="0">
                <a:solidFill>
                  <a:srgbClr val="0070C0"/>
                </a:solidFill>
                <a:latin typeface="Cambria" panose="02040503050406030204" pitchFamily="18" charset="0"/>
              </a:rPr>
              <a:t> smaczna,</a:t>
            </a:r>
            <a:br>
              <a:rPr lang="pl-PL" sz="2600" dirty="0" smtClean="0">
                <a:solidFill>
                  <a:srgbClr val="0070C0"/>
                </a:solidFill>
                <a:latin typeface="Cambria" panose="02040503050406030204" pitchFamily="18" charset="0"/>
              </a:rPr>
            </a:br>
            <a:r>
              <a:rPr lang="pl-PL" sz="2600" dirty="0" smtClean="0">
                <a:solidFill>
                  <a:srgbClr val="0070C0"/>
                </a:solidFill>
                <a:latin typeface="Cambria" panose="02040503050406030204" pitchFamily="18" charset="0"/>
                <a:sym typeface="Wingdings" panose="05000000000000000000" pitchFamily="2" charset="2"/>
              </a:rPr>
              <a:t></a:t>
            </a:r>
            <a:r>
              <a:rPr lang="pl-PL" sz="2600" dirty="0" smtClean="0">
                <a:solidFill>
                  <a:srgbClr val="0070C0"/>
                </a:solidFill>
                <a:latin typeface="Cambria" panose="02040503050406030204" pitchFamily="18" charset="0"/>
              </a:rPr>
              <a:t> bezpieczna </a:t>
            </a:r>
            <a:r>
              <a:rPr lang="pl-PL" sz="2600" dirty="0">
                <a:solidFill>
                  <a:srgbClr val="0070C0"/>
                </a:solidFill>
                <a:latin typeface="Cambria" panose="02040503050406030204" pitchFamily="18" charset="0"/>
              </a:rPr>
              <a:t>do </a:t>
            </a:r>
            <a:r>
              <a:rPr lang="pl-PL" sz="2600" dirty="0" smtClean="0">
                <a:solidFill>
                  <a:srgbClr val="0070C0"/>
                </a:solidFill>
                <a:latin typeface="Cambria" panose="02040503050406030204" pitchFamily="18" charset="0"/>
              </a:rPr>
              <a:t>spożycia,</a:t>
            </a:r>
            <a:br>
              <a:rPr lang="pl-PL" sz="2600" dirty="0" smtClean="0">
                <a:solidFill>
                  <a:srgbClr val="0070C0"/>
                </a:solidFill>
                <a:latin typeface="Cambria" panose="02040503050406030204" pitchFamily="18" charset="0"/>
              </a:rPr>
            </a:br>
            <a:r>
              <a:rPr lang="pl-PL" sz="2600" dirty="0" smtClean="0">
                <a:solidFill>
                  <a:srgbClr val="0070C0"/>
                </a:solidFill>
                <a:latin typeface="Cambria" panose="02040503050406030204" pitchFamily="18" charset="0"/>
                <a:sym typeface="Wingdings" panose="05000000000000000000" pitchFamily="2" charset="2"/>
              </a:rPr>
              <a:t></a:t>
            </a:r>
            <a:r>
              <a:rPr lang="pl-PL" sz="2600" dirty="0" smtClean="0">
                <a:solidFill>
                  <a:srgbClr val="0070C0"/>
                </a:solidFill>
                <a:latin typeface="Cambria" panose="02040503050406030204" pitchFamily="18" charset="0"/>
              </a:rPr>
              <a:t> zdrowa.</a:t>
            </a:r>
          </a:p>
          <a:p>
            <a:pPr marL="0" indent="0">
              <a:buNone/>
            </a:pPr>
            <a:r>
              <a:rPr lang="pl-PL" dirty="0">
                <a:latin typeface="Cambria" panose="02040503050406030204" pitchFamily="18" charset="0"/>
              </a:rPr>
              <a:t/>
            </a:r>
            <a:br>
              <a:rPr lang="pl-PL" dirty="0">
                <a:latin typeface="Cambria" panose="02040503050406030204" pitchFamily="18" charset="0"/>
              </a:rPr>
            </a:br>
            <a:r>
              <a:rPr lang="pl-PL" dirty="0"/>
              <a:t/>
            </a:r>
            <a:br>
              <a:rPr lang="pl-PL" dirty="0"/>
            </a:b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0932" y="3142740"/>
            <a:ext cx="2990644" cy="2990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03315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2140" y="329514"/>
            <a:ext cx="9619564" cy="2413085"/>
          </a:xfrm>
        </p:spPr>
        <p:txBody>
          <a:bodyPr>
            <a:noAutofit/>
          </a:bodyPr>
          <a:lstStyle/>
          <a:p>
            <a:pPr algn="ctr"/>
            <a:r>
              <a:rPr lang="pl-PL" sz="2000" dirty="0" smtClean="0">
                <a:solidFill>
                  <a:schemeClr val="tx1"/>
                </a:solidFill>
                <a:latin typeface="Cambria" panose="02040503050406030204" pitchFamily="18" charset="0"/>
              </a:rPr>
              <a:t>Jakość </a:t>
            </a:r>
            <a:r>
              <a:rPr lang="pl-PL" sz="2000" dirty="0">
                <a:solidFill>
                  <a:schemeClr val="tx1"/>
                </a:solidFill>
                <a:latin typeface="Cambria" panose="02040503050406030204" pitchFamily="18" charset="0"/>
              </a:rPr>
              <a:t>wody, która codziennie trafia do naszych domów jest sprawdzana przez pracowników naszego Laboratorium oraz </a:t>
            </a:r>
            <a:r>
              <a:rPr lang="pl-PL" sz="2000" dirty="0" smtClean="0">
                <a:solidFill>
                  <a:schemeClr val="tx1"/>
                </a:solidFill>
                <a:latin typeface="Cambria" panose="02040503050406030204" pitchFamily="18" charset="0"/>
              </a:rPr>
              <a:t>służby sanitarne.</a:t>
            </a:r>
            <a:br>
              <a:rPr lang="pl-PL" sz="2000" dirty="0" smtClean="0">
                <a:solidFill>
                  <a:schemeClr val="tx1"/>
                </a:solidFill>
                <a:latin typeface="Cambria" panose="02040503050406030204" pitchFamily="18" charset="0"/>
              </a:rPr>
            </a:br>
            <a:r>
              <a:rPr lang="pl-PL" sz="2000" dirty="0" smtClean="0">
                <a:solidFill>
                  <a:schemeClr val="tx1"/>
                </a:solidFill>
                <a:latin typeface="Cambria" panose="02040503050406030204" pitchFamily="18" charset="0"/>
              </a:rPr>
              <a:t>Nad całym procesem uzdatniania </a:t>
            </a:r>
            <a:r>
              <a:rPr lang="pl-PL" sz="2000" dirty="0">
                <a:solidFill>
                  <a:schemeClr val="tx1"/>
                </a:solidFill>
                <a:latin typeface="Cambria" panose="02040503050406030204" pitchFamily="18" charset="0"/>
              </a:rPr>
              <a:t>cały czas czuwają wykwalifikowani pracownicy.</a:t>
            </a:r>
            <a:br>
              <a:rPr lang="pl-PL" sz="2000" dirty="0">
                <a:solidFill>
                  <a:schemeClr val="tx1"/>
                </a:solidFill>
                <a:latin typeface="Cambria" panose="02040503050406030204" pitchFamily="18" charset="0"/>
              </a:rPr>
            </a:br>
            <a:r>
              <a:rPr lang="pl-PL" sz="2000" dirty="0">
                <a:solidFill>
                  <a:schemeClr val="tx1"/>
                </a:solidFill>
                <a:latin typeface="Cambria" panose="02040503050406030204" pitchFamily="18" charset="0"/>
              </a:rPr>
              <a:t>Kolejny etap odejmuje dokładne badanie wody w laboratorium. Naukowcy wykonują wiele testów i sprawdzają czy woda nie zawiera nieodpowiednich dla człowieka związków chemicznych albo groźnych bakterii</a:t>
            </a:r>
            <a:r>
              <a:rPr lang="pl-PL" sz="2000" dirty="0" smtClean="0">
                <a:solidFill>
                  <a:schemeClr val="tx1"/>
                </a:solidFill>
                <a:latin typeface="Cambria" panose="02040503050406030204" pitchFamily="18" charset="0"/>
              </a:rPr>
              <a:t>.</a:t>
            </a:r>
            <a:br>
              <a:rPr lang="pl-PL" sz="2000" dirty="0" smtClean="0">
                <a:solidFill>
                  <a:schemeClr val="tx1"/>
                </a:solidFill>
                <a:latin typeface="Cambria" panose="02040503050406030204" pitchFamily="18" charset="0"/>
              </a:rPr>
            </a:br>
            <a:r>
              <a:rPr lang="pl-PL" sz="2000" dirty="0" smtClean="0">
                <a:solidFill>
                  <a:schemeClr val="tx1"/>
                </a:solidFill>
                <a:latin typeface="Cambria" panose="02040503050406030204" pitchFamily="18" charset="0"/>
              </a:rPr>
              <a:t/>
            </a:r>
            <a:br>
              <a:rPr lang="pl-PL" sz="2000" dirty="0" smtClean="0">
                <a:solidFill>
                  <a:schemeClr val="tx1"/>
                </a:solidFill>
                <a:latin typeface="Cambria" panose="02040503050406030204" pitchFamily="18" charset="0"/>
              </a:rPr>
            </a:br>
            <a:r>
              <a:rPr lang="pl-PL" sz="2000" b="1" dirty="0" smtClean="0">
                <a:solidFill>
                  <a:schemeClr val="tx1"/>
                </a:solidFill>
                <a:latin typeface="Cambria" panose="02040503050406030204" pitchFamily="18" charset="0"/>
              </a:rPr>
              <a:t>Jeśli </a:t>
            </a:r>
            <a:r>
              <a:rPr lang="pl-PL" sz="2000" b="1" dirty="0">
                <a:solidFill>
                  <a:schemeClr val="tx1"/>
                </a:solidFill>
                <a:latin typeface="Cambria" panose="02040503050406030204" pitchFamily="18" charset="0"/>
              </a:rPr>
              <a:t>skład wody jest </a:t>
            </a:r>
            <a:r>
              <a:rPr lang="pl-PL" sz="2000" b="1" dirty="0" smtClean="0">
                <a:solidFill>
                  <a:schemeClr val="tx1"/>
                </a:solidFill>
                <a:latin typeface="Cambria" panose="02040503050406030204" pitchFamily="18" charset="0"/>
              </a:rPr>
              <a:t>odpowiedni, </a:t>
            </a:r>
            <a:r>
              <a:rPr lang="pl-PL" sz="2000" b="1" dirty="0">
                <a:solidFill>
                  <a:schemeClr val="tx1"/>
                </a:solidFill>
                <a:latin typeface="Cambria" panose="02040503050406030204" pitchFamily="18" charset="0"/>
              </a:rPr>
              <a:t>dopiero wtedy może ona trafić do naszych </a:t>
            </a:r>
            <a:r>
              <a:rPr lang="pl-PL" sz="2000" b="1" dirty="0" smtClean="0">
                <a:solidFill>
                  <a:schemeClr val="tx1"/>
                </a:solidFill>
                <a:latin typeface="Cambria" panose="02040503050406030204" pitchFamily="18" charset="0"/>
              </a:rPr>
              <a:t>domów.</a:t>
            </a:r>
            <a:endParaRPr lang="pl-PL" sz="2000" b="1" dirty="0">
              <a:solidFill>
                <a:schemeClr val="tx1"/>
              </a:solidFill>
            </a:endParaRP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299" y="3525193"/>
            <a:ext cx="5162406" cy="29028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164" y="3484954"/>
            <a:ext cx="4481329" cy="2985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4561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16275" y="654628"/>
            <a:ext cx="8946541" cy="5976831"/>
          </a:xfrm>
        </p:spPr>
        <p:txBody>
          <a:bodyPr>
            <a:normAutofit fontScale="85000" lnSpcReduction="20000"/>
          </a:bodyPr>
          <a:lstStyle/>
          <a:p>
            <a:pPr marL="0" indent="0" algn="ctr">
              <a:buNone/>
            </a:pPr>
            <a:r>
              <a:rPr lang="pl-PL" sz="2100" dirty="0" smtClean="0">
                <a:solidFill>
                  <a:schemeClr val="tx1"/>
                </a:solidFill>
                <a:latin typeface="Cambria" panose="02040503050406030204" pitchFamily="18" charset="0"/>
              </a:rPr>
              <a:t>Zanim woda </a:t>
            </a:r>
            <a:r>
              <a:rPr lang="pl-PL" sz="2100" dirty="0">
                <a:solidFill>
                  <a:schemeClr val="tx1"/>
                </a:solidFill>
                <a:latin typeface="Cambria" panose="02040503050406030204" pitchFamily="18" charset="0"/>
              </a:rPr>
              <a:t>trafi do Waszego </a:t>
            </a:r>
            <a:r>
              <a:rPr lang="pl-PL" sz="2100" dirty="0" smtClean="0">
                <a:solidFill>
                  <a:schemeClr val="tx1"/>
                </a:solidFill>
                <a:latin typeface="Cambria" panose="02040503050406030204" pitchFamily="18" charset="0"/>
              </a:rPr>
              <a:t>kranu, </a:t>
            </a:r>
            <a:r>
              <a:rPr lang="pl-PL" sz="2100" dirty="0">
                <a:solidFill>
                  <a:schemeClr val="tx1"/>
                </a:solidFill>
                <a:latin typeface="Cambria" panose="02040503050406030204" pitchFamily="18" charset="0"/>
              </a:rPr>
              <a:t>przebywa bardzo długą drogę, która może mieć nawet kilkanaście kilometrów. </a:t>
            </a:r>
            <a:endParaRPr lang="pl-PL" sz="2100" dirty="0" smtClean="0">
              <a:solidFill>
                <a:schemeClr val="tx1"/>
              </a:solidFill>
              <a:latin typeface="Cambria" panose="02040503050406030204" pitchFamily="18" charset="0"/>
            </a:endParaRPr>
          </a:p>
          <a:p>
            <a:pPr marL="0" indent="0" algn="ctr">
              <a:buNone/>
            </a:pPr>
            <a:r>
              <a:rPr lang="pl-PL" sz="2100" dirty="0" smtClean="0">
                <a:solidFill>
                  <a:schemeClr val="tx1"/>
                </a:solidFill>
                <a:latin typeface="Cambria" panose="02040503050406030204" pitchFamily="18" charset="0"/>
              </a:rPr>
              <a:t>Rurociągi </a:t>
            </a:r>
            <a:r>
              <a:rPr lang="pl-PL" sz="2100" dirty="0">
                <a:solidFill>
                  <a:schemeClr val="tx1"/>
                </a:solidFill>
                <a:latin typeface="Cambria" panose="02040503050406030204" pitchFamily="18" charset="0"/>
              </a:rPr>
              <a:t>mają do pokonania strome wzniesienia, dlatego pompy wtłaczają ogromne ilości wody na dużą wysokość. </a:t>
            </a:r>
            <a:endParaRPr lang="pl-PL" sz="2100" dirty="0" smtClean="0">
              <a:solidFill>
                <a:schemeClr val="tx1"/>
              </a:solidFill>
              <a:latin typeface="Cambria" panose="02040503050406030204" pitchFamily="18" charset="0"/>
            </a:endParaRPr>
          </a:p>
          <a:p>
            <a:pPr marL="0" indent="0" algn="ctr">
              <a:buNone/>
            </a:pPr>
            <a:r>
              <a:rPr lang="pl-PL" sz="2100" dirty="0" smtClean="0">
                <a:solidFill>
                  <a:schemeClr val="tx1"/>
                </a:solidFill>
                <a:latin typeface="Cambria" panose="02040503050406030204" pitchFamily="18" charset="0"/>
              </a:rPr>
              <a:t>Gdy </a:t>
            </a:r>
            <a:r>
              <a:rPr lang="pl-PL" sz="2100" dirty="0">
                <a:solidFill>
                  <a:schemeClr val="tx1"/>
                </a:solidFill>
                <a:latin typeface="Cambria" panose="02040503050406030204" pitchFamily="18" charset="0"/>
              </a:rPr>
              <a:t>woda rurociągiem dotrze już do miasta, jest rozdzielana na mniejsze rury, którymi płynie do domu</a:t>
            </a:r>
            <a:r>
              <a:rPr lang="pl-PL" sz="2100" dirty="0" smtClean="0">
                <a:solidFill>
                  <a:schemeClr val="tx1"/>
                </a:solidFill>
                <a:latin typeface="Cambria" panose="02040503050406030204" pitchFamily="18" charset="0"/>
              </a:rPr>
              <a:t>.</a:t>
            </a:r>
          </a:p>
          <a:p>
            <a:pPr marL="0" indent="0">
              <a:buNone/>
            </a:pPr>
            <a:endParaRPr lang="pl-PL" dirty="0">
              <a:latin typeface="Cambria" panose="02040503050406030204" pitchFamily="18" charset="0"/>
            </a:endParaRPr>
          </a:p>
          <a:p>
            <a:pPr marL="0" indent="0">
              <a:buNone/>
            </a:pPr>
            <a:endParaRPr lang="pl-PL" dirty="0" smtClean="0">
              <a:latin typeface="Cambria" panose="02040503050406030204" pitchFamily="18" charset="0"/>
            </a:endParaRPr>
          </a:p>
          <a:p>
            <a:pPr marL="0" indent="0">
              <a:buNone/>
            </a:pPr>
            <a:endParaRPr lang="pl-PL" dirty="0" smtClean="0">
              <a:latin typeface="Cambria" panose="02040503050406030204" pitchFamily="18" charset="0"/>
            </a:endParaRPr>
          </a:p>
          <a:p>
            <a:pPr marL="0" indent="0">
              <a:buNone/>
            </a:pPr>
            <a:endParaRPr lang="pl-PL" dirty="0" smtClean="0">
              <a:latin typeface="Cambria" panose="02040503050406030204" pitchFamily="18" charset="0"/>
            </a:endParaRPr>
          </a:p>
          <a:p>
            <a:pPr marL="0" indent="0">
              <a:buNone/>
            </a:pPr>
            <a:endParaRPr lang="pl-PL" dirty="0">
              <a:latin typeface="Cambria" panose="02040503050406030204" pitchFamily="18" charset="0"/>
            </a:endParaRPr>
          </a:p>
          <a:p>
            <a:pPr marL="0" indent="0">
              <a:buNone/>
            </a:pPr>
            <a:endParaRPr lang="pl-PL" dirty="0" smtClean="0">
              <a:latin typeface="Cambria" panose="02040503050406030204" pitchFamily="18" charset="0"/>
            </a:endParaRPr>
          </a:p>
          <a:p>
            <a:pPr marL="0" indent="0">
              <a:buNone/>
            </a:pPr>
            <a:r>
              <a:rPr lang="pl-PL" dirty="0" smtClean="0">
                <a:latin typeface="Cambria" panose="02040503050406030204" pitchFamily="18" charset="0"/>
              </a:rPr>
              <a:t> </a:t>
            </a:r>
            <a:endParaRPr lang="pl-PL" dirty="0">
              <a:latin typeface="Cambria" panose="02040503050406030204" pitchFamily="18" charset="0"/>
            </a:endParaRPr>
          </a:p>
          <a:p>
            <a:pPr marL="0" indent="0">
              <a:buNone/>
            </a:pPr>
            <a:endParaRPr lang="pl-PL" dirty="0" smtClean="0">
              <a:latin typeface="Cambria" panose="02040503050406030204" pitchFamily="18" charset="0"/>
            </a:endParaRPr>
          </a:p>
          <a:p>
            <a:pPr marL="0" indent="0">
              <a:buNone/>
            </a:pPr>
            <a:endParaRPr lang="pl-PL" dirty="0">
              <a:latin typeface="Cambria" panose="02040503050406030204" pitchFamily="18" charset="0"/>
            </a:endParaRPr>
          </a:p>
          <a:p>
            <a:pPr marL="0" indent="0">
              <a:buNone/>
            </a:pPr>
            <a:r>
              <a:rPr lang="pl-PL" dirty="0">
                <a:latin typeface="Cambria" panose="02040503050406030204" pitchFamily="18" charset="0"/>
              </a:rPr>
              <a:t/>
            </a:r>
            <a:br>
              <a:rPr lang="pl-PL" dirty="0">
                <a:latin typeface="Cambria" panose="02040503050406030204" pitchFamily="18" charset="0"/>
              </a:rPr>
            </a:br>
            <a:r>
              <a:rPr lang="pl-PL" dirty="0" smtClean="0">
                <a:latin typeface="Cambria" panose="02040503050406030204" pitchFamily="18" charset="0"/>
              </a:rPr>
              <a:t>		 </a:t>
            </a:r>
          </a:p>
          <a:p>
            <a:pPr marL="0" indent="0" algn="ctr">
              <a:buNone/>
            </a:pPr>
            <a:r>
              <a:rPr lang="pl-PL" sz="2200" b="1" dirty="0" smtClean="0">
                <a:latin typeface="Cambria" panose="02040503050406030204" pitchFamily="18" charset="0"/>
              </a:rPr>
              <a:t>Łączna </a:t>
            </a:r>
            <a:r>
              <a:rPr lang="pl-PL" sz="2200" b="1" dirty="0">
                <a:latin typeface="Cambria" panose="02040503050406030204" pitchFamily="18" charset="0"/>
              </a:rPr>
              <a:t>długość sieci wodociągowej w Chełmie to </a:t>
            </a:r>
            <a:r>
              <a:rPr lang="pl-PL" sz="2200" b="1" dirty="0" smtClean="0">
                <a:latin typeface="Cambria" panose="02040503050406030204" pitchFamily="18" charset="0"/>
              </a:rPr>
              <a:t>prawie 219,9 km!</a:t>
            </a:r>
            <a:r>
              <a:rPr lang="pl-PL" dirty="0">
                <a:latin typeface="Cambria" panose="02040503050406030204" pitchFamily="18" charset="0"/>
              </a:rPr>
              <a:t/>
            </a:r>
            <a:br>
              <a:rPr lang="pl-PL" dirty="0">
                <a:latin typeface="Cambria" panose="02040503050406030204" pitchFamily="18" charset="0"/>
              </a:rPr>
            </a:br>
            <a:r>
              <a:rPr lang="pl-PL" dirty="0">
                <a:latin typeface="Cambria" panose="02040503050406030204" pitchFamily="18" charset="0"/>
              </a:rPr>
              <a:t/>
            </a:r>
            <a:br>
              <a:rPr lang="pl-PL" dirty="0">
                <a:latin typeface="Cambria" panose="02040503050406030204" pitchFamily="18" charset="0"/>
              </a:rPr>
            </a:b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570" y="2373971"/>
            <a:ext cx="7215950" cy="2881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36860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20184" y="764445"/>
            <a:ext cx="8946541" cy="4195481"/>
          </a:xfrm>
        </p:spPr>
        <p:txBody>
          <a:bodyPr/>
          <a:lstStyle/>
          <a:p>
            <a:pPr marL="0" indent="0" algn="ctr">
              <a:buNone/>
            </a:pPr>
            <a:r>
              <a:rPr lang="pl-PL" dirty="0" smtClean="0">
                <a:latin typeface="Cambria" panose="02040503050406030204" pitchFamily="18" charset="0"/>
              </a:rPr>
              <a:t>Dla </a:t>
            </a:r>
            <a:r>
              <a:rPr lang="pl-PL" dirty="0">
                <a:latin typeface="Cambria" panose="02040503050406030204" pitchFamily="18" charset="0"/>
              </a:rPr>
              <a:t>właściwego obiegu wody bardzo ważny jest sprawny rurociąg. Dlatego codziennie zespół fachowców pracuje nad tym, żeby wszystko w nim działało bez zarzutu. </a:t>
            </a:r>
            <a:endParaRPr lang="pl-PL" dirty="0" smtClean="0">
              <a:latin typeface="Cambria" panose="02040503050406030204" pitchFamily="18" charset="0"/>
            </a:endParaRPr>
          </a:p>
          <a:p>
            <a:pPr marL="0" indent="0" algn="ctr">
              <a:buNone/>
            </a:pPr>
            <a:r>
              <a:rPr lang="pl-PL" sz="2000" b="1" dirty="0" smtClean="0">
                <a:latin typeface="Cambria" panose="02040503050406030204" pitchFamily="18" charset="0"/>
              </a:rPr>
              <a:t>Pracownicy wodociągów </a:t>
            </a:r>
            <a:r>
              <a:rPr lang="pl-PL" sz="2000" b="1" dirty="0">
                <a:latin typeface="Cambria" panose="02040503050406030204" pitchFamily="18" charset="0"/>
              </a:rPr>
              <a:t>na bieżąco wymieniają stare i popękane rury i szybko </a:t>
            </a:r>
            <a:r>
              <a:rPr lang="pl-PL" sz="2000" b="1" dirty="0" smtClean="0">
                <a:latin typeface="Cambria" panose="02040503050406030204" pitchFamily="18" charset="0"/>
              </a:rPr>
              <a:t>naprawiają </a:t>
            </a:r>
            <a:r>
              <a:rPr lang="pl-PL" sz="2000" b="1" dirty="0">
                <a:latin typeface="Cambria" panose="02040503050406030204" pitchFamily="18" charset="0"/>
              </a:rPr>
              <a:t>nieoczekiwane </a:t>
            </a:r>
            <a:r>
              <a:rPr lang="pl-PL" sz="2000" b="1" dirty="0" smtClean="0">
                <a:latin typeface="Cambria" panose="02040503050406030204" pitchFamily="18" charset="0"/>
              </a:rPr>
              <a:t>awarie.</a:t>
            </a:r>
            <a:endParaRPr lang="pl-PL" sz="2000" b="1" dirty="0"/>
          </a:p>
          <a:p>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312" y="2269902"/>
            <a:ext cx="3618634" cy="3618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7854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01665" y="852054"/>
            <a:ext cx="8825658" cy="4453114"/>
          </a:xfrm>
        </p:spPr>
        <p:txBody>
          <a:bodyPr/>
          <a:lstStyle/>
          <a:p>
            <a:pPr algn="ctr"/>
            <a:r>
              <a:rPr lang="pl-PL" sz="2400" dirty="0" smtClean="0">
                <a:solidFill>
                  <a:schemeClr val="tx1"/>
                </a:solidFill>
                <a:latin typeface="Cambria" panose="02040503050406030204" pitchFamily="18" charset="0"/>
              </a:rPr>
              <a:t>Kolejnym zadaniem wodociągów jest odprowadzanie wody, której używamy (np. podczas kąpieli, mycia naczyń) oraz jej odpowiednie </a:t>
            </a:r>
            <a:r>
              <a:rPr lang="pl-PL" sz="2400" b="1" dirty="0" smtClean="0">
                <a:solidFill>
                  <a:schemeClr val="tx1"/>
                </a:solidFill>
                <a:latin typeface="Cambria" panose="02040503050406030204" pitchFamily="18" charset="0"/>
              </a:rPr>
              <a:t>oczyszczanie</a:t>
            </a:r>
            <a:r>
              <a:rPr lang="pl-PL" sz="2400" dirty="0" smtClean="0">
                <a:solidFill>
                  <a:schemeClr val="tx1"/>
                </a:solidFill>
                <a:latin typeface="Cambria" panose="02040503050406030204" pitchFamily="18" charset="0"/>
              </a:rPr>
              <a:t>. To wszystko robimy po to, żeby mogła bezpiecznie wrócić do środowiska.</a:t>
            </a:r>
            <a:br>
              <a:rPr lang="pl-PL" sz="2400" dirty="0" smtClean="0">
                <a:solidFill>
                  <a:schemeClr val="tx1"/>
                </a:solidFill>
                <a:latin typeface="Cambria" panose="02040503050406030204" pitchFamily="18" charset="0"/>
              </a:rPr>
            </a:br>
            <a:r>
              <a:rPr lang="pl-PL" sz="2400" dirty="0" smtClean="0">
                <a:solidFill>
                  <a:schemeClr val="tx1"/>
                </a:solidFill>
                <a:latin typeface="Cambria" panose="02040503050406030204" pitchFamily="18" charset="0"/>
              </a:rPr>
              <a:t/>
            </a:r>
            <a:br>
              <a:rPr lang="pl-PL" sz="2400" dirty="0" smtClean="0">
                <a:solidFill>
                  <a:schemeClr val="tx1"/>
                </a:solidFill>
                <a:latin typeface="Cambria" panose="02040503050406030204" pitchFamily="18" charset="0"/>
              </a:rPr>
            </a:br>
            <a:r>
              <a:rPr lang="pl-PL" sz="2400" dirty="0">
                <a:solidFill>
                  <a:schemeClr val="tx1"/>
                </a:solidFill>
                <a:latin typeface="Cambria" panose="02040503050406030204" pitchFamily="18" charset="0"/>
              </a:rPr>
              <a:t/>
            </a:r>
            <a:br>
              <a:rPr lang="pl-PL" sz="2400" dirty="0">
                <a:solidFill>
                  <a:schemeClr val="tx1"/>
                </a:solidFill>
                <a:latin typeface="Cambria" panose="02040503050406030204" pitchFamily="18" charset="0"/>
              </a:rPr>
            </a:br>
            <a:r>
              <a:rPr lang="pl-PL" sz="2400" dirty="0">
                <a:solidFill>
                  <a:schemeClr val="tx1"/>
                </a:solidFill>
                <a:latin typeface="Cambria" panose="02040503050406030204" pitchFamily="18" charset="0"/>
              </a:rPr>
              <a:t>Sami widzicie, że wędrówka wody od źródła do Twojego domu jest bardzo długa i skomplikowana. Wymaga wiele trudu i pracy specjalistów, których podstawowym zadaniem jest to, żeby płynęła ona </a:t>
            </a:r>
            <a:r>
              <a:rPr lang="pl-PL" sz="2400" b="1" dirty="0">
                <a:solidFill>
                  <a:schemeClr val="tx1"/>
                </a:solidFill>
                <a:latin typeface="Cambria" panose="02040503050406030204" pitchFamily="18" charset="0"/>
              </a:rPr>
              <a:t>nieprzerwanie</a:t>
            </a:r>
            <a:r>
              <a:rPr lang="pl-PL" sz="2400" dirty="0">
                <a:solidFill>
                  <a:schemeClr val="tx1"/>
                </a:solidFill>
                <a:latin typeface="Cambria" panose="02040503050406030204" pitchFamily="18" charset="0"/>
              </a:rPr>
              <a:t> i by można ją było </a:t>
            </a:r>
            <a:r>
              <a:rPr lang="pl-PL" sz="2400" b="1" dirty="0">
                <a:solidFill>
                  <a:schemeClr val="tx1"/>
                </a:solidFill>
                <a:latin typeface="Cambria" panose="02040503050406030204" pitchFamily="18" charset="0"/>
              </a:rPr>
              <a:t>pić bez obaw</a:t>
            </a:r>
            <a:r>
              <a:rPr lang="pl-PL" sz="2400" dirty="0">
                <a:solidFill>
                  <a:schemeClr val="tx1"/>
                </a:solidFill>
                <a:latin typeface="Cambria" panose="02040503050406030204" pitchFamily="18" charset="0"/>
              </a:rPr>
              <a:t>. </a:t>
            </a:r>
            <a:br>
              <a:rPr lang="pl-PL" sz="2400" dirty="0">
                <a:solidFill>
                  <a:schemeClr val="tx1"/>
                </a:solidFill>
                <a:latin typeface="Cambria" panose="02040503050406030204" pitchFamily="18" charset="0"/>
              </a:rPr>
            </a:br>
            <a:r>
              <a:rPr lang="pl-PL" sz="2400" dirty="0">
                <a:solidFill>
                  <a:schemeClr val="tx1"/>
                </a:solidFill>
                <a:latin typeface="Cambria" panose="02040503050406030204" pitchFamily="18" charset="0"/>
              </a:rPr>
              <a:t/>
            </a:r>
            <a:br>
              <a:rPr lang="pl-PL" sz="2400" dirty="0">
                <a:solidFill>
                  <a:schemeClr val="tx1"/>
                </a:solidFill>
                <a:latin typeface="Cambria" panose="02040503050406030204" pitchFamily="18" charset="0"/>
              </a:rPr>
            </a:br>
            <a:r>
              <a:rPr lang="pl-PL" sz="2400" b="1" dirty="0" smtClean="0">
                <a:solidFill>
                  <a:schemeClr val="tx1"/>
                </a:solidFill>
                <a:latin typeface="Cambria" panose="02040503050406030204" pitchFamily="18" charset="0"/>
              </a:rPr>
              <a:t>Warto o tym pamiętać i szanować wodę! </a:t>
            </a:r>
            <a:r>
              <a:rPr lang="pl-PL" sz="2400" b="1" dirty="0" smtClean="0">
                <a:solidFill>
                  <a:schemeClr val="tx1"/>
                </a:solidFill>
                <a:latin typeface="Cambria" panose="02040503050406030204" pitchFamily="18" charset="0"/>
                <a:sym typeface="Wingdings" panose="05000000000000000000" pitchFamily="2" charset="2"/>
              </a:rPr>
              <a:t></a:t>
            </a:r>
            <a:endParaRPr lang="pl-PL" sz="2400" b="1" dirty="0">
              <a:solidFill>
                <a:schemeClr val="tx1"/>
              </a:solidFill>
              <a:latin typeface="Cambria" panose="02040503050406030204" pitchFamily="18" charset="0"/>
            </a:endParaRPr>
          </a:p>
        </p:txBody>
      </p:sp>
    </p:spTree>
    <p:extLst>
      <p:ext uri="{BB962C8B-B14F-4D97-AF65-F5344CB8AC3E}">
        <p14:creationId xmlns:p14="http://schemas.microsoft.com/office/powerpoint/2010/main" val="3569319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08303" y="1070261"/>
            <a:ext cx="7766936" cy="3188701"/>
          </a:xfrm>
        </p:spPr>
        <p:txBody>
          <a:bodyPr/>
          <a:lstStyle/>
          <a:p>
            <a:pPr algn="l"/>
            <a:r>
              <a:rPr lang="pl-PL" sz="1600" b="1" dirty="0" smtClean="0">
                <a:solidFill>
                  <a:schemeClr val="tx1"/>
                </a:solidFill>
              </a:rPr>
              <a:t>Bibliografia:</a:t>
            </a:r>
            <a:r>
              <a:rPr lang="pl-PL" sz="1600" dirty="0" smtClean="0">
                <a:solidFill>
                  <a:schemeClr val="tx1"/>
                </a:solidFill>
              </a:rPr>
              <a:t/>
            </a:r>
            <a:br>
              <a:rPr lang="pl-PL" sz="1600" dirty="0" smtClean="0">
                <a:solidFill>
                  <a:schemeClr val="tx1"/>
                </a:solidFill>
              </a:rPr>
            </a:br>
            <a:r>
              <a:rPr lang="pl-PL" sz="1600" dirty="0" smtClean="0">
                <a:solidFill>
                  <a:schemeClr val="tx1"/>
                </a:solidFill>
              </a:rPr>
              <a:t/>
            </a:r>
            <a:br>
              <a:rPr lang="pl-PL" sz="1600" dirty="0" smtClean="0">
                <a:solidFill>
                  <a:schemeClr val="tx1"/>
                </a:solidFill>
              </a:rPr>
            </a:br>
            <a:r>
              <a:rPr lang="pl-PL" sz="1600" dirty="0" smtClean="0">
                <a:solidFill>
                  <a:schemeClr val="tx1"/>
                </a:solidFill>
              </a:rPr>
              <a:t>- </a:t>
            </a:r>
            <a:r>
              <a:rPr lang="pl-PL" sz="1600" dirty="0" smtClean="0">
                <a:solidFill>
                  <a:schemeClr val="tx1"/>
                </a:solidFill>
                <a:hlinkClick r:id="rId2"/>
              </a:rPr>
              <a:t>https://www.youtube.com/watch?v=EXfEySFqfyQ&amp;t=2s</a:t>
            </a:r>
            <a:r>
              <a:rPr lang="pl-PL" sz="1600" dirty="0" smtClean="0">
                <a:solidFill>
                  <a:schemeClr val="tx1"/>
                </a:solidFill>
              </a:rPr>
              <a:t/>
            </a:r>
            <a:br>
              <a:rPr lang="pl-PL" sz="1600" dirty="0" smtClean="0">
                <a:solidFill>
                  <a:schemeClr val="tx1"/>
                </a:solidFill>
              </a:rPr>
            </a:br>
            <a:r>
              <a:rPr lang="pl-PL" sz="1600" dirty="0" smtClean="0">
                <a:solidFill>
                  <a:schemeClr val="tx1"/>
                </a:solidFill>
              </a:rPr>
              <a:t/>
            </a:r>
            <a:br>
              <a:rPr lang="pl-PL" sz="1600" dirty="0" smtClean="0">
                <a:solidFill>
                  <a:schemeClr val="tx1"/>
                </a:solidFill>
              </a:rPr>
            </a:br>
            <a:r>
              <a:rPr lang="pl-PL" sz="1600" dirty="0" smtClean="0">
                <a:solidFill>
                  <a:schemeClr val="tx1"/>
                </a:solidFill>
              </a:rPr>
              <a:t>- </a:t>
            </a:r>
            <a:r>
              <a:rPr lang="pl-PL" sz="1600" dirty="0" smtClean="0">
                <a:solidFill>
                  <a:schemeClr val="tx1"/>
                </a:solidFill>
                <a:hlinkClick r:id="rId3"/>
              </a:rPr>
              <a:t>https://www.usgs.gov/special-topic/water-science-school/science/cykl-hydrologiczny-water-cycle-polish?qt-science_center_objects=0#qt-science_center_objects</a:t>
            </a:r>
            <a:r>
              <a:rPr lang="pl-PL" sz="1600" dirty="0" smtClean="0">
                <a:solidFill>
                  <a:schemeClr val="tx1"/>
                </a:solidFill>
              </a:rPr>
              <a:t/>
            </a:r>
            <a:br>
              <a:rPr lang="pl-PL" sz="1600" dirty="0" smtClean="0">
                <a:solidFill>
                  <a:schemeClr val="tx1"/>
                </a:solidFill>
              </a:rPr>
            </a:br>
            <a:r>
              <a:rPr lang="pl-PL" sz="1600" dirty="0" smtClean="0">
                <a:solidFill>
                  <a:schemeClr val="tx1"/>
                </a:solidFill>
              </a:rPr>
              <a:t/>
            </a:r>
            <a:br>
              <a:rPr lang="pl-PL" sz="1600" dirty="0" smtClean="0">
                <a:solidFill>
                  <a:schemeClr val="tx1"/>
                </a:solidFill>
              </a:rPr>
            </a:br>
            <a:r>
              <a:rPr lang="pl-PL" sz="1600" dirty="0" smtClean="0">
                <a:solidFill>
                  <a:schemeClr val="tx1"/>
                </a:solidFill>
              </a:rPr>
              <a:t>- źródło zdjęć: freepik.com</a:t>
            </a:r>
            <a:r>
              <a:rPr lang="pl-PL" dirty="0" smtClean="0"/>
              <a:t/>
            </a:r>
            <a:br>
              <a:rPr lang="pl-PL" dirty="0" smtClean="0"/>
            </a:br>
            <a:endParaRPr lang="pl-PL" dirty="0"/>
          </a:p>
        </p:txBody>
      </p:sp>
      <p:sp>
        <p:nvSpPr>
          <p:cNvPr id="3" name="pole tekstowe 2"/>
          <p:cNvSpPr txBox="1"/>
          <p:nvPr/>
        </p:nvSpPr>
        <p:spPr>
          <a:xfrm>
            <a:off x="1008304" y="4366054"/>
            <a:ext cx="7575524" cy="646331"/>
          </a:xfrm>
          <a:prstGeom prst="rect">
            <a:avLst/>
          </a:prstGeom>
          <a:noFill/>
        </p:spPr>
        <p:txBody>
          <a:bodyPr wrap="square" rtlCol="0">
            <a:spAutoFit/>
          </a:bodyPr>
          <a:lstStyle/>
          <a:p>
            <a:r>
              <a:rPr lang="pl-PL" dirty="0" smtClean="0">
                <a:solidFill>
                  <a:schemeClr val="accent2"/>
                </a:solidFill>
                <a:sym typeface="Wingdings" panose="05000000000000000000" pitchFamily="2" charset="2"/>
              </a:rPr>
              <a:t></a:t>
            </a:r>
            <a:r>
              <a:rPr lang="pl-PL" dirty="0" smtClean="0">
                <a:sym typeface="Wingdings" panose="05000000000000000000" pitchFamily="2" charset="2"/>
              </a:rPr>
              <a:t> </a:t>
            </a:r>
            <a:r>
              <a:rPr lang="pl-PL" dirty="0" smtClean="0"/>
              <a:t>Prezentacja </a:t>
            </a:r>
            <a:r>
              <a:rPr lang="pl-PL" dirty="0"/>
              <a:t>stworzona dla szkół </a:t>
            </a:r>
            <a:r>
              <a:rPr lang="pl-PL" dirty="0" smtClean="0"/>
              <a:t>podstawowych i przedszkoli </a:t>
            </a:r>
            <a:r>
              <a:rPr lang="pl-PL" dirty="0"/>
              <a:t>na terenie miasta </a:t>
            </a:r>
            <a:r>
              <a:rPr lang="pl-PL" dirty="0" smtClean="0"/>
              <a:t>Chełm.</a:t>
            </a:r>
            <a:endParaRPr lang="pl-PL" dirty="0"/>
          </a:p>
        </p:txBody>
      </p:sp>
    </p:spTree>
    <p:extLst>
      <p:ext uri="{BB962C8B-B14F-4D97-AF65-F5344CB8AC3E}">
        <p14:creationId xmlns:p14="http://schemas.microsoft.com/office/powerpoint/2010/main" val="3872919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6982" y="492565"/>
            <a:ext cx="5418799" cy="5282159"/>
          </a:xfrm>
        </p:spPr>
        <p:txBody>
          <a:bodyPr>
            <a:normAutofit/>
          </a:bodyPr>
          <a:lstStyle/>
          <a:p>
            <a:r>
              <a:rPr lang="pl-PL" sz="2800" dirty="0" smtClean="0">
                <a:solidFill>
                  <a:schemeClr val="tx1"/>
                </a:solidFill>
                <a:latin typeface="Cambria" panose="02040503050406030204" pitchFamily="18" charset="0"/>
              </a:rPr>
              <a:t>Czy wiecie dlaczego Ziemię nazywamy często „Błękitną Planetą”?</a:t>
            </a:r>
            <a:br>
              <a:rPr lang="pl-PL" sz="2800" dirty="0" smtClean="0">
                <a:solidFill>
                  <a:schemeClr val="tx1"/>
                </a:solidFill>
                <a:latin typeface="Cambria" panose="02040503050406030204" pitchFamily="18" charset="0"/>
              </a:rPr>
            </a:br>
            <a:r>
              <a:rPr lang="pl-PL" sz="2800" dirty="0" smtClean="0">
                <a:solidFill>
                  <a:schemeClr val="tx1"/>
                </a:solidFill>
                <a:latin typeface="Cambria" panose="02040503050406030204" pitchFamily="18" charset="0"/>
              </a:rPr>
              <a:t/>
            </a:r>
            <a:br>
              <a:rPr lang="pl-PL" sz="2800" dirty="0" smtClean="0">
                <a:solidFill>
                  <a:schemeClr val="tx1"/>
                </a:solidFill>
                <a:latin typeface="Cambria" panose="02040503050406030204" pitchFamily="18" charset="0"/>
              </a:rPr>
            </a:br>
            <a:r>
              <a:rPr lang="pl-PL" sz="2800" dirty="0" smtClean="0">
                <a:solidFill>
                  <a:schemeClr val="tx1"/>
                </a:solidFill>
                <a:latin typeface="Cambria" panose="02040503050406030204" pitchFamily="18" charset="0"/>
              </a:rPr>
              <a:t>- Bo z kosmosu widać głównie morza i oceany. </a:t>
            </a:r>
            <a:br>
              <a:rPr lang="pl-PL" sz="2800" dirty="0" smtClean="0">
                <a:solidFill>
                  <a:schemeClr val="tx1"/>
                </a:solidFill>
                <a:latin typeface="Cambria" panose="02040503050406030204" pitchFamily="18" charset="0"/>
              </a:rPr>
            </a:br>
            <a:r>
              <a:rPr lang="pl-PL" sz="2800" dirty="0" smtClean="0">
                <a:solidFill>
                  <a:schemeClr val="tx1"/>
                </a:solidFill>
                <a:latin typeface="Cambria" panose="02040503050406030204" pitchFamily="18" charset="0"/>
              </a:rPr>
              <a:t/>
            </a:r>
            <a:br>
              <a:rPr lang="pl-PL" sz="2800" dirty="0" smtClean="0">
                <a:solidFill>
                  <a:schemeClr val="tx1"/>
                </a:solidFill>
                <a:latin typeface="Cambria" panose="02040503050406030204" pitchFamily="18" charset="0"/>
              </a:rPr>
            </a:br>
            <a:r>
              <a:rPr lang="pl-PL" sz="2800" dirty="0" smtClean="0">
                <a:solidFill>
                  <a:schemeClr val="tx1"/>
                </a:solidFill>
                <a:latin typeface="Cambria" panose="02040503050406030204" pitchFamily="18" charset="0"/>
              </a:rPr>
              <a:t>Musicie wiedzieć, że </a:t>
            </a:r>
            <a:r>
              <a:rPr lang="pl-PL" sz="2800" b="1" dirty="0" smtClean="0">
                <a:solidFill>
                  <a:schemeClr val="tx1"/>
                </a:solidFill>
                <a:latin typeface="Cambria" panose="02040503050406030204" pitchFamily="18" charset="0"/>
              </a:rPr>
              <a:t>75% </a:t>
            </a:r>
            <a:r>
              <a:rPr lang="pl-PL" sz="2800" dirty="0" smtClean="0">
                <a:solidFill>
                  <a:schemeClr val="tx1"/>
                </a:solidFill>
                <a:latin typeface="Cambria" panose="02040503050406030204" pitchFamily="18" charset="0"/>
              </a:rPr>
              <a:t>powierzchni kuli ziemskiej pokrywa woda. </a:t>
            </a:r>
            <a:br>
              <a:rPr lang="pl-PL" sz="2800" dirty="0" smtClean="0">
                <a:solidFill>
                  <a:schemeClr val="tx1"/>
                </a:solidFill>
                <a:latin typeface="Cambria" panose="02040503050406030204" pitchFamily="18" charset="0"/>
              </a:rPr>
            </a:br>
            <a:r>
              <a:rPr lang="pl-PL" sz="2800" dirty="0">
                <a:solidFill>
                  <a:schemeClr val="tx1"/>
                </a:solidFill>
                <a:latin typeface="Cambria" panose="02040503050406030204" pitchFamily="18" charset="0"/>
              </a:rPr>
              <a:t/>
            </a:r>
            <a:br>
              <a:rPr lang="pl-PL" sz="2800" dirty="0">
                <a:solidFill>
                  <a:schemeClr val="tx1"/>
                </a:solidFill>
                <a:latin typeface="Cambria" panose="02040503050406030204" pitchFamily="18" charset="0"/>
              </a:rPr>
            </a:br>
            <a:r>
              <a:rPr lang="pl-PL" sz="2800" dirty="0" smtClean="0">
                <a:solidFill>
                  <a:schemeClr val="tx1"/>
                </a:solidFill>
                <a:latin typeface="Cambria" panose="02040503050406030204" pitchFamily="18" charset="0"/>
              </a:rPr>
              <a:t>Pozostałe </a:t>
            </a:r>
            <a:r>
              <a:rPr lang="pl-PL" sz="2800" b="1" dirty="0" smtClean="0">
                <a:solidFill>
                  <a:schemeClr val="tx1"/>
                </a:solidFill>
                <a:latin typeface="Cambria" panose="02040503050406030204" pitchFamily="18" charset="0"/>
              </a:rPr>
              <a:t>25% </a:t>
            </a:r>
            <a:r>
              <a:rPr lang="pl-PL" sz="2800" dirty="0" smtClean="0">
                <a:solidFill>
                  <a:schemeClr val="tx1"/>
                </a:solidFill>
                <a:latin typeface="Cambria" panose="02040503050406030204" pitchFamily="18" charset="0"/>
              </a:rPr>
              <a:t>zajmują lądy</a:t>
            </a:r>
            <a:r>
              <a:rPr lang="pl-PL" sz="2800" dirty="0" smtClean="0">
                <a:latin typeface="Cambria" panose="02040503050406030204" pitchFamily="18" charset="0"/>
              </a:rPr>
              <a:t>.</a:t>
            </a:r>
            <a:endParaRPr lang="pl-PL" sz="2800" dirty="0">
              <a:latin typeface="Cambria" panose="02040503050406030204" pitchFamily="18"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348" y="492565"/>
            <a:ext cx="5824740" cy="5513843"/>
          </a:xfrm>
          <a:prstGeom prst="rect">
            <a:avLst/>
          </a:prstGeom>
        </p:spPr>
      </p:pic>
    </p:spTree>
    <p:extLst>
      <p:ext uri="{BB962C8B-B14F-4D97-AF65-F5344CB8AC3E}">
        <p14:creationId xmlns:p14="http://schemas.microsoft.com/office/powerpoint/2010/main" val="2499753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4"/>
                                        </p:tgtEl>
                                      </p:cBhvr>
                                    </p:animEffect>
                                    <p:anim calcmode="lin" valueType="num">
                                      <p:cBhvr>
                                        <p:cTn id="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
                                        </p:tgtEl>
                                        <p:attrNameLst>
                                          <p:attrName>ppt_h</p:attrName>
                                        </p:attrNameLst>
                                      </p:cBhvr>
                                      <p:tavLst>
                                        <p:tav tm="0">
                                          <p:val>
                                            <p:strVal val="ppt_h"/>
                                          </p:val>
                                        </p:tav>
                                        <p:tav tm="100000">
                                          <p:val>
                                            <p:strVal val="ppt_h"/>
                                          </p:val>
                                        </p:tav>
                                      </p:tavLst>
                                    </p:anim>
                                    <p:set>
                                      <p:cBhvr>
                                        <p:cTn id="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53411" y="2100650"/>
            <a:ext cx="9833887" cy="1021492"/>
          </a:xfrm>
        </p:spPr>
        <p:txBody>
          <a:bodyPr/>
          <a:lstStyle/>
          <a:p>
            <a:pPr algn="ctr"/>
            <a:r>
              <a:rPr lang="pl-PL" sz="3600" dirty="0" smtClean="0">
                <a:solidFill>
                  <a:schemeClr val="tx1"/>
                </a:solidFill>
                <a:latin typeface="Cambria" panose="02040503050406030204" pitchFamily="18" charset="0"/>
              </a:rPr>
              <a:t>Łącznie wody na Ziemi </a:t>
            </a:r>
            <a:r>
              <a:rPr lang="pl-PL" sz="3600" dirty="0" smtClean="0">
                <a:solidFill>
                  <a:schemeClr val="tx1"/>
                </a:solidFill>
                <a:latin typeface="Cambria" panose="02040503050406030204" pitchFamily="18" charset="0"/>
              </a:rPr>
              <a:t>jest… </a:t>
            </a:r>
            <a:r>
              <a:rPr lang="pl-PL" sz="3600" dirty="0" smtClean="0">
                <a:solidFill>
                  <a:schemeClr val="tx1"/>
                </a:solidFill>
                <a:latin typeface="Cambria" panose="02040503050406030204" pitchFamily="18" charset="0"/>
              </a:rPr>
              <a:t/>
            </a:r>
            <a:br>
              <a:rPr lang="pl-PL" sz="3600" dirty="0" smtClean="0">
                <a:solidFill>
                  <a:schemeClr val="tx1"/>
                </a:solidFill>
                <a:latin typeface="Cambria" panose="02040503050406030204" pitchFamily="18" charset="0"/>
              </a:rPr>
            </a:br>
            <a:r>
              <a:rPr lang="pl-PL" sz="4800" dirty="0" smtClean="0">
                <a:solidFill>
                  <a:schemeClr val="tx1"/>
                </a:solidFill>
                <a:latin typeface="Cambria" panose="02040503050406030204" pitchFamily="18" charset="0"/>
              </a:rPr>
              <a:t/>
            </a:r>
            <a:br>
              <a:rPr lang="pl-PL" sz="4800" dirty="0" smtClean="0">
                <a:solidFill>
                  <a:schemeClr val="tx1"/>
                </a:solidFill>
                <a:latin typeface="Cambria" panose="02040503050406030204" pitchFamily="18" charset="0"/>
              </a:rPr>
            </a:br>
            <a:r>
              <a:rPr lang="pl-PL" sz="4800" b="1" dirty="0" smtClean="0">
                <a:solidFill>
                  <a:schemeClr val="tx1"/>
                </a:solidFill>
                <a:latin typeface="Cambria" panose="02040503050406030204" pitchFamily="18" charset="0"/>
              </a:rPr>
              <a:t>1386 000 000 000 000 000 000 litrów </a:t>
            </a:r>
            <a:r>
              <a:rPr lang="pl-PL" sz="4800" b="1" dirty="0" smtClean="0">
                <a:solidFill>
                  <a:schemeClr val="tx1"/>
                </a:solidFill>
                <a:latin typeface="Cambria" panose="02040503050406030204" pitchFamily="18" charset="0"/>
                <a:sym typeface="Wingdings" panose="05000000000000000000" pitchFamily="2" charset="2"/>
              </a:rPr>
              <a:t></a:t>
            </a:r>
            <a:endParaRPr lang="pl-PL" sz="4800" b="1" dirty="0">
              <a:solidFill>
                <a:schemeClr val="tx1"/>
              </a:solidFill>
              <a:latin typeface="Cambria" panose="02040503050406030204" pitchFamily="18" charset="0"/>
            </a:endParaRP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721" y="3413964"/>
            <a:ext cx="4657725" cy="3102670"/>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318" y="3413964"/>
            <a:ext cx="3231406" cy="3102670"/>
          </a:xfrm>
          <a:prstGeom prst="rect">
            <a:avLst/>
          </a:prstGeom>
        </p:spPr>
      </p:pic>
    </p:spTree>
    <p:extLst>
      <p:ext uri="{BB962C8B-B14F-4D97-AF65-F5344CB8AC3E}">
        <p14:creationId xmlns:p14="http://schemas.microsoft.com/office/powerpoint/2010/main" val="3750960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9075" y="774836"/>
            <a:ext cx="8946541" cy="3154613"/>
          </a:xfrm>
        </p:spPr>
        <p:txBody>
          <a:bodyPr/>
          <a:lstStyle/>
          <a:p>
            <a:pPr algn="ctr">
              <a:buFont typeface="Wingdings" panose="05000000000000000000" pitchFamily="2" charset="2"/>
              <a:buChar char="v"/>
            </a:pPr>
            <a:r>
              <a:rPr lang="pl-PL" sz="1900" dirty="0" smtClean="0">
                <a:solidFill>
                  <a:schemeClr val="tx1"/>
                </a:solidFill>
                <a:latin typeface="Cambria" panose="02040503050406030204" pitchFamily="18" charset="0"/>
              </a:rPr>
              <a:t>Czy wiecie, że </a:t>
            </a:r>
            <a:r>
              <a:rPr lang="pl-PL" sz="1900" b="1" dirty="0" smtClean="0">
                <a:solidFill>
                  <a:schemeClr val="tx1"/>
                </a:solidFill>
                <a:latin typeface="Cambria" panose="02040503050406030204" pitchFamily="18" charset="0"/>
              </a:rPr>
              <a:t>tylko 3% </a:t>
            </a:r>
            <a:r>
              <a:rPr lang="pl-PL" sz="1900" dirty="0" smtClean="0">
                <a:solidFill>
                  <a:schemeClr val="tx1"/>
                </a:solidFill>
                <a:latin typeface="Cambria" panose="02040503050406030204" pitchFamily="18" charset="0"/>
              </a:rPr>
              <a:t>wody na Ziemi to woda słodka (lodowce, wody powierzchniowe i podziemne na lądach). Reszta to słone wody mórz i oceanów. </a:t>
            </a:r>
            <a:endParaRPr lang="pl-PL" sz="1900" dirty="0">
              <a:solidFill>
                <a:schemeClr val="tx1"/>
              </a:solidFill>
              <a:latin typeface="Cambria" panose="02040503050406030204" pitchFamily="18" charset="0"/>
            </a:endParaRPr>
          </a:p>
          <a:p>
            <a:pPr algn="ctr">
              <a:buFont typeface="Wingdings" panose="05000000000000000000" pitchFamily="2" charset="2"/>
              <a:buChar char="v"/>
            </a:pPr>
            <a:r>
              <a:rPr lang="pl-PL" sz="1900" dirty="0" smtClean="0">
                <a:solidFill>
                  <a:schemeClr val="tx1"/>
                </a:solidFill>
                <a:latin typeface="Cambria" panose="02040503050406030204" pitchFamily="18" charset="0"/>
              </a:rPr>
              <a:t>Wszystkie oceany łącząc się ze sobą, stanowią ogromną połać wody, która nazywana jest wszechoceanem. </a:t>
            </a:r>
          </a:p>
          <a:p>
            <a:pPr algn="ctr">
              <a:buFont typeface="Wingdings" panose="05000000000000000000" pitchFamily="2" charset="2"/>
              <a:buChar char="v"/>
            </a:pPr>
            <a:r>
              <a:rPr lang="pl-PL" sz="1900" b="1" dirty="0" smtClean="0">
                <a:solidFill>
                  <a:schemeClr val="tx1"/>
                </a:solidFill>
                <a:latin typeface="Cambria" panose="02040503050406030204" pitchFamily="18" charset="0"/>
              </a:rPr>
              <a:t>Do picia </a:t>
            </a:r>
            <a:r>
              <a:rPr lang="pl-PL" sz="1900" dirty="0" smtClean="0">
                <a:solidFill>
                  <a:schemeClr val="tx1"/>
                </a:solidFill>
                <a:latin typeface="Cambria" panose="02040503050406030204" pitchFamily="18" charset="0"/>
              </a:rPr>
              <a:t>oczywiście używamy </a:t>
            </a:r>
            <a:r>
              <a:rPr lang="pl-PL" sz="1900" b="1" dirty="0" smtClean="0">
                <a:solidFill>
                  <a:schemeClr val="tx1"/>
                </a:solidFill>
                <a:latin typeface="Cambria" panose="02040503050406030204" pitchFamily="18" charset="0"/>
              </a:rPr>
              <a:t>wody słodkiej</a:t>
            </a:r>
            <a:r>
              <a:rPr lang="pl-PL" sz="1900" dirty="0" smtClean="0">
                <a:solidFill>
                  <a:schemeClr val="tx1"/>
                </a:solidFill>
                <a:latin typeface="Cambria" panose="02040503050406030204" pitchFamily="18" charset="0"/>
              </a:rPr>
              <a:t>, której jak wcześniej wspominaliśmy na świecie jest tylko 3%.</a:t>
            </a:r>
          </a:p>
          <a:p>
            <a:endParaRPr lang="pl-PL" dirty="0"/>
          </a:p>
          <a:p>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378" y="2836356"/>
            <a:ext cx="7153164" cy="4021644"/>
          </a:xfrm>
          <a:prstGeom prst="rect">
            <a:avLst/>
          </a:prstGeom>
        </p:spPr>
      </p:pic>
    </p:spTree>
    <p:extLst>
      <p:ext uri="{BB962C8B-B14F-4D97-AF65-F5344CB8AC3E}">
        <p14:creationId xmlns:p14="http://schemas.microsoft.com/office/powerpoint/2010/main" val="41827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5167" y="681318"/>
            <a:ext cx="8946541" cy="4195481"/>
          </a:xfrm>
        </p:spPr>
        <p:txBody>
          <a:bodyPr/>
          <a:lstStyle/>
          <a:p>
            <a:pPr algn="just">
              <a:buFont typeface="Wingdings" panose="05000000000000000000" pitchFamily="2" charset="2"/>
              <a:buChar char="v"/>
            </a:pPr>
            <a:r>
              <a:rPr lang="pl-PL" dirty="0" smtClean="0">
                <a:latin typeface="Cambria" panose="02040503050406030204" pitchFamily="18" charset="0"/>
              </a:rPr>
              <a:t>Średnio w Polsce każdy z nas zużywa w codziennym życiu około </a:t>
            </a:r>
            <a:r>
              <a:rPr lang="pl-PL" sz="2400" b="1" dirty="0" smtClean="0">
                <a:latin typeface="Cambria" panose="02040503050406030204" pitchFamily="18" charset="0"/>
              </a:rPr>
              <a:t>150 litrów </a:t>
            </a:r>
            <a:r>
              <a:rPr lang="pl-PL" dirty="0" smtClean="0">
                <a:latin typeface="Cambria" panose="02040503050406030204" pitchFamily="18" charset="0"/>
              </a:rPr>
              <a:t>wody na dobę. </a:t>
            </a:r>
          </a:p>
          <a:p>
            <a:pPr algn="just">
              <a:buFont typeface="Wingdings" panose="05000000000000000000" pitchFamily="2" charset="2"/>
              <a:buChar char="v"/>
            </a:pPr>
            <a:r>
              <a:rPr lang="pl-PL" dirty="0" smtClean="0">
                <a:latin typeface="Cambria" panose="02040503050406030204" pitchFamily="18" charset="0"/>
              </a:rPr>
              <a:t>Między innymi pod wpływem natłoku reklam, używamy coraz więcej kosmetyków i detergentów zanieczyszczając wodę, której oczyszczanie staje się coraz trudniejsze. </a:t>
            </a:r>
          </a:p>
          <a:p>
            <a:pPr algn="just">
              <a:buFont typeface="Wingdings" panose="05000000000000000000" pitchFamily="2" charset="2"/>
              <a:buChar char="v"/>
            </a:pPr>
            <a:r>
              <a:rPr lang="pl-PL" dirty="0" smtClean="0">
                <a:latin typeface="Cambria" panose="02040503050406030204" pitchFamily="18" charset="0"/>
              </a:rPr>
              <a:t>Korzystając na co dzień z wody w kranie, nie zastanawiamy się nad konsekwencjami jej niedoboru lub złej jakości. </a:t>
            </a:r>
          </a:p>
          <a:p>
            <a:endParaRPr lang="pl-PL" dirty="0"/>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064" y="2722419"/>
            <a:ext cx="2403287" cy="3470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334" y="3108020"/>
            <a:ext cx="3901386" cy="30849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530" y="3108020"/>
            <a:ext cx="2059926" cy="30849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77821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5883" y="448732"/>
            <a:ext cx="9355921" cy="6042684"/>
          </a:xfrm>
        </p:spPr>
        <p:txBody>
          <a:bodyPr>
            <a:normAutofit fontScale="92500"/>
          </a:bodyPr>
          <a:lstStyle/>
          <a:p>
            <a:pPr marL="0" indent="0" algn="ctr">
              <a:buNone/>
            </a:pPr>
            <a:r>
              <a:rPr lang="pl-PL" sz="2200" dirty="0" smtClean="0">
                <a:latin typeface="Cambria" panose="02040503050406030204" pitchFamily="18" charset="0"/>
              </a:rPr>
              <a:t>75% masy naszego ciała stanowi woda. Jest ona niezwykle ważnym i niezbędnym składnikiem dla zachowania równowagi wszystkich naszych komórek. </a:t>
            </a:r>
          </a:p>
          <a:p>
            <a:pPr algn="ctr">
              <a:buFont typeface="Wingdings" panose="05000000000000000000" pitchFamily="2" charset="2"/>
              <a:buChar char="v"/>
            </a:pPr>
            <a:endParaRPr lang="pl-PL" sz="2200" dirty="0">
              <a:latin typeface="Cambria" panose="02040503050406030204" pitchFamily="18" charset="0"/>
            </a:endParaRPr>
          </a:p>
          <a:p>
            <a:pPr marL="0" indent="0" algn="ctr">
              <a:buNone/>
            </a:pPr>
            <a:r>
              <a:rPr lang="pl-PL" sz="2200" dirty="0" smtClean="0">
                <a:latin typeface="Cambria" panose="02040503050406030204" pitchFamily="18" charset="0"/>
              </a:rPr>
              <a:t>Każdego dnia człowiek wydala prawie </a:t>
            </a:r>
            <a:endParaRPr lang="pl-PL" sz="2200" dirty="0" smtClean="0">
              <a:latin typeface="Cambria" panose="02040503050406030204" pitchFamily="18" charset="0"/>
            </a:endParaRPr>
          </a:p>
          <a:p>
            <a:pPr marL="0" indent="0" algn="ctr">
              <a:buNone/>
            </a:pPr>
            <a:r>
              <a:rPr lang="pl-PL" sz="2200" b="1" dirty="0" smtClean="0">
                <a:latin typeface="Cambria" panose="02040503050406030204" pitchFamily="18" charset="0"/>
              </a:rPr>
              <a:t>2 </a:t>
            </a:r>
            <a:r>
              <a:rPr lang="pl-PL" sz="2200" b="1" dirty="0" smtClean="0">
                <a:latin typeface="Cambria" panose="02040503050406030204" pitchFamily="18" charset="0"/>
              </a:rPr>
              <a:t>litry wody:</a:t>
            </a:r>
          </a:p>
          <a:p>
            <a:pPr algn="ctr">
              <a:buFont typeface="Wingdings" panose="05000000000000000000" pitchFamily="2" charset="2"/>
              <a:buChar char="v"/>
            </a:pPr>
            <a:r>
              <a:rPr lang="pl-PL" sz="2200" dirty="0" smtClean="0">
                <a:latin typeface="Cambria" panose="02040503050406030204" pitchFamily="18" charset="0"/>
              </a:rPr>
              <a:t>1 litr w czasie korzystania z toalety,</a:t>
            </a:r>
          </a:p>
          <a:p>
            <a:pPr algn="ctr">
              <a:buFont typeface="Wingdings" panose="05000000000000000000" pitchFamily="2" charset="2"/>
              <a:buChar char="v"/>
            </a:pPr>
            <a:r>
              <a:rPr lang="pl-PL" sz="2200" dirty="0" smtClean="0">
                <a:latin typeface="Cambria" panose="02040503050406030204" pitchFamily="18" charset="0"/>
              </a:rPr>
              <a:t>0,5 l podczas pocenia się,</a:t>
            </a:r>
          </a:p>
          <a:p>
            <a:pPr algn="ctr">
              <a:buFont typeface="Wingdings" panose="05000000000000000000" pitchFamily="2" charset="2"/>
              <a:buChar char="v"/>
            </a:pPr>
            <a:r>
              <a:rPr lang="pl-PL" sz="2200" dirty="0" smtClean="0">
                <a:latin typeface="Cambria" panose="02040503050406030204" pitchFamily="18" charset="0"/>
              </a:rPr>
              <a:t>0,5 l poprzez oddychanie.</a:t>
            </a:r>
          </a:p>
          <a:p>
            <a:pPr marL="0" indent="0">
              <a:buNone/>
            </a:pPr>
            <a:endParaRPr lang="pl-PL" sz="2200" dirty="0" smtClean="0">
              <a:latin typeface="Cambria" panose="02040503050406030204" pitchFamily="18" charset="0"/>
            </a:endParaRPr>
          </a:p>
          <a:p>
            <a:pPr marL="0" indent="0">
              <a:buNone/>
            </a:pPr>
            <a:endParaRPr lang="pl-PL" sz="2200" dirty="0">
              <a:latin typeface="Cambria" panose="02040503050406030204" pitchFamily="18" charset="0"/>
            </a:endParaRPr>
          </a:p>
          <a:p>
            <a:pPr marL="0" indent="0" algn="ctr">
              <a:buNone/>
            </a:pPr>
            <a:r>
              <a:rPr lang="pl-PL" sz="2200" dirty="0" smtClean="0">
                <a:latin typeface="Cambria" panose="02040503050406030204" pitchFamily="18" charset="0"/>
              </a:rPr>
              <a:t>To bardzo dużo, prawda?</a:t>
            </a:r>
          </a:p>
          <a:p>
            <a:pPr marL="0" indent="0" algn="ctr">
              <a:buNone/>
            </a:pPr>
            <a:endParaRPr lang="pl-PL" sz="2200" dirty="0" smtClean="0">
              <a:latin typeface="Cambria" panose="02040503050406030204" pitchFamily="18" charset="0"/>
            </a:endParaRPr>
          </a:p>
          <a:p>
            <a:pPr marL="0" indent="0" algn="ctr">
              <a:buNone/>
            </a:pPr>
            <a:r>
              <a:rPr lang="pl-PL" sz="2200" b="1" i="1" dirty="0" smtClean="0">
                <a:latin typeface="Cambria" panose="02040503050406030204" pitchFamily="18" charset="0"/>
              </a:rPr>
              <a:t>Dlatego, żeby uzupełnić te braki należy</a:t>
            </a:r>
          </a:p>
          <a:p>
            <a:pPr marL="0" indent="0" algn="ctr">
              <a:buNone/>
            </a:pPr>
            <a:r>
              <a:rPr lang="pl-PL" sz="2200" b="1" i="1" dirty="0" smtClean="0">
                <a:latin typeface="Cambria" panose="02040503050406030204" pitchFamily="18" charset="0"/>
              </a:rPr>
              <a:t> codziennie pić 8 szklanek wody. </a:t>
            </a:r>
          </a:p>
          <a:p>
            <a:endParaRPr lang="pl-PL" dirty="0"/>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0361" y="1350817"/>
            <a:ext cx="4267729" cy="4267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561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05246" y="2618509"/>
            <a:ext cx="10588336" cy="1296427"/>
          </a:xfrm>
        </p:spPr>
        <p:txBody>
          <a:bodyPr/>
          <a:lstStyle/>
          <a:p>
            <a:pPr algn="ctr"/>
            <a:r>
              <a:rPr lang="pl-PL" sz="4400" dirty="0" smtClean="0">
                <a:solidFill>
                  <a:schemeClr val="tx1"/>
                </a:solidFill>
                <a:latin typeface="Cambria" panose="02040503050406030204" pitchFamily="18" charset="0"/>
              </a:rPr>
              <a:t>A czy wiecie jak wygląda obieg wody w przyrodzie?</a:t>
            </a:r>
            <a:endParaRPr lang="pl-PL" sz="44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4031087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ieg wody w przyrodzi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86677" y="675409"/>
            <a:ext cx="9252278" cy="5204406"/>
          </a:xfrm>
          <a:prstGeom prst="rect">
            <a:avLst/>
          </a:prstGeom>
        </p:spPr>
      </p:pic>
      <p:sp>
        <p:nvSpPr>
          <p:cNvPr id="2" name="pole tekstowe 1"/>
          <p:cNvSpPr txBox="1"/>
          <p:nvPr/>
        </p:nvSpPr>
        <p:spPr>
          <a:xfrm>
            <a:off x="4555993" y="148281"/>
            <a:ext cx="5782962" cy="461665"/>
          </a:xfrm>
          <a:prstGeom prst="rect">
            <a:avLst/>
          </a:prstGeom>
          <a:noFill/>
        </p:spPr>
        <p:txBody>
          <a:bodyPr wrap="square" rtlCol="0">
            <a:spAutoFit/>
          </a:bodyPr>
          <a:lstStyle/>
          <a:p>
            <a:r>
              <a:rPr lang="pl-PL" sz="2400" dirty="0" smtClean="0">
                <a:latin typeface="Cambria" panose="02040503050406030204" pitchFamily="18" charset="0"/>
              </a:rPr>
              <a:t>Odtwórz filmik</a:t>
            </a:r>
            <a:r>
              <a:rPr lang="pl-PL" dirty="0" smtClean="0"/>
              <a:t>:</a:t>
            </a:r>
            <a:endParaRPr lang="pl-PL" dirty="0"/>
          </a:p>
        </p:txBody>
      </p:sp>
    </p:spTree>
    <p:extLst>
      <p:ext uri="{BB962C8B-B14F-4D97-AF65-F5344CB8AC3E}">
        <p14:creationId xmlns:p14="http://schemas.microsoft.com/office/powerpoint/2010/main" val="22638829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322744" y="412354"/>
            <a:ext cx="8536823" cy="1777507"/>
          </a:xfrm>
        </p:spPr>
        <p:txBody>
          <a:bodyPr/>
          <a:lstStyle/>
          <a:p>
            <a:pPr algn="ctr"/>
            <a:r>
              <a:rPr lang="pl-PL" sz="4400" dirty="0" smtClean="0">
                <a:solidFill>
                  <a:schemeClr val="tx1"/>
                </a:solidFill>
                <a:latin typeface="Cambria" panose="02040503050406030204" pitchFamily="18" charset="0"/>
              </a:rPr>
              <a:t>Jak myślicie, skąd bierze się woda w kranie?</a:t>
            </a:r>
            <a:endParaRPr lang="pl-PL" sz="4400" dirty="0">
              <a:solidFill>
                <a:schemeClr val="tx1"/>
              </a:solidFill>
              <a:latin typeface="Cambria" panose="02040503050406030204" pitchFamily="18"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850" y="2581425"/>
            <a:ext cx="4232609" cy="3380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10185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846</TotalTime>
  <Words>498</Words>
  <Application>Microsoft Office PowerPoint</Application>
  <PresentationFormat>Panoramiczny</PresentationFormat>
  <Paragraphs>54</Paragraphs>
  <Slides>17</Slides>
  <Notes>0</Notes>
  <HiddenSlides>0</HiddenSlides>
  <MMClips>1</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17</vt:i4>
      </vt:variant>
    </vt:vector>
  </HeadingPairs>
  <TitlesOfParts>
    <vt:vector size="23" baseType="lpstr">
      <vt:lpstr>Arial</vt:lpstr>
      <vt:lpstr>Cambria</vt:lpstr>
      <vt:lpstr>Trebuchet MS</vt:lpstr>
      <vt:lpstr>Wingdings</vt:lpstr>
      <vt:lpstr>Wingdings 3</vt:lpstr>
      <vt:lpstr>Faseta</vt:lpstr>
      <vt:lpstr>WODA KRĄŻY WOKÓŁ NAS </vt:lpstr>
      <vt:lpstr>Czy wiecie dlaczego Ziemię nazywamy często „Błękitną Planetą”?  - Bo z kosmosu widać głównie morza i oceany.   Musicie wiedzieć, że 75% powierzchni kuli ziemskiej pokrywa woda.   Pozostałe 25% zajmują lądy.</vt:lpstr>
      <vt:lpstr>Łącznie wody na Ziemi jest…   1386 000 000 000 000 000 000 litrów </vt:lpstr>
      <vt:lpstr>Prezentacja programu PowerPoint</vt:lpstr>
      <vt:lpstr>Prezentacja programu PowerPoint</vt:lpstr>
      <vt:lpstr>Prezentacja programu PowerPoint</vt:lpstr>
      <vt:lpstr>A czy wiecie jak wygląda obieg wody w przyrodzie?</vt:lpstr>
      <vt:lpstr>Prezentacja programu PowerPoint</vt:lpstr>
      <vt:lpstr>Jak myślicie, skąd bierze się woda w kranie?</vt:lpstr>
      <vt:lpstr>Prezentacja programu PowerPoint</vt:lpstr>
      <vt:lpstr>      Ujęcie „BARIERA”, zlokalizowane jest na terenie kopalni kredy Cemex Polska Sp. z o.o., składa się z 15 studni o głębokości około 100 m.,   Ujęcie „TRUBAKÓW” zlokalizowane jest przy ul. Nadtorowej, składa się z 9 studni o głębokości około 60-120 m.  </vt:lpstr>
      <vt:lpstr>Prezentacja programu PowerPoint</vt:lpstr>
      <vt:lpstr>Jakość wody, która codziennie trafia do naszych domów jest sprawdzana przez pracowników naszego Laboratorium oraz służby sanitarne. Nad całym procesem uzdatniania cały czas czuwają wykwalifikowani pracownicy. Kolejny etap odejmuje dokładne badanie wody w laboratorium. Naukowcy wykonują wiele testów i sprawdzają czy woda nie zawiera nieodpowiednich dla człowieka związków chemicznych albo groźnych bakterii.  Jeśli skład wody jest odpowiedni, dopiero wtedy może ona trafić do naszych domów.</vt:lpstr>
      <vt:lpstr>Prezentacja programu PowerPoint</vt:lpstr>
      <vt:lpstr>Prezentacja programu PowerPoint</vt:lpstr>
      <vt:lpstr>Kolejnym zadaniem wodociągów jest odprowadzanie wody, której używamy (np. podczas kąpieli, mycia naczyń) oraz jej odpowiednie oczyszczanie. To wszystko robimy po to, żeby mogła bezpiecznie wrócić do środowiska.   Sami widzicie, że wędrówka wody od źródła do Twojego domu jest bardzo długa i skomplikowana. Wymaga wiele trudu i pracy specjalistów, których podstawowym zadaniem jest to, żeby płynęła ona nieprzerwanie i by można ją było pić bez obaw.   Warto o tym pamiętać i szanować wodę! </vt:lpstr>
      <vt:lpstr>Bibliografia:  - https://www.youtube.com/watch?v=EXfEySFqfyQ&amp;t=2s  - https://www.usgs.gov/special-topic/water-science-school/science/cykl-hydrologiczny-water-cycle-polish?qt-science_center_objects=0#qt-science_center_objects  - źródło zdjęć: freepik.com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WODA WOKÓŁ NAS</dc:title>
  <dc:creator>dbiałasz</dc:creator>
  <cp:lastModifiedBy>kjanik</cp:lastModifiedBy>
  <cp:revision>56</cp:revision>
  <dcterms:created xsi:type="dcterms:W3CDTF">2021-03-17T07:26:43Z</dcterms:created>
  <dcterms:modified xsi:type="dcterms:W3CDTF">2021-04-20T11:54:08Z</dcterms:modified>
</cp:coreProperties>
</file>